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slideMasters/slideMaster60.xml" ContentType="application/vnd.openxmlformats-officedocument.presentationml.slideMaster+xml"/>
  <Override PartName="/ppt/slides/slide60.xml" ContentType="application/vnd.openxmlformats-officedocument.presentationml.slide+xml"/>
  <Override PartName="/ppt/slideMasters/slideMaster61.xml" ContentType="application/vnd.openxmlformats-officedocument.presentationml.slideMaster+xml"/>
  <Override PartName="/ppt/slides/slide61.xml" ContentType="application/vnd.openxmlformats-officedocument.presentationml.slide+xml"/>
  <Override PartName="/ppt/slideMasters/slideMaster62.xml" ContentType="application/vnd.openxmlformats-officedocument.presentationml.slideMaster+xml"/>
  <Override PartName="/ppt/slides/slide62.xml" ContentType="application/vnd.openxmlformats-officedocument.presentationml.slide+xml"/>
  <Override PartName="/ppt/slideMasters/slideMaster63.xml" ContentType="application/vnd.openxmlformats-officedocument.presentationml.slideMaster+xml"/>
  <Override PartName="/ppt/slides/slide63.xml" ContentType="application/vnd.openxmlformats-officedocument.presentationml.slide+xml"/>
  <Override PartName="/ppt/slideMasters/slideMaster64.xml" ContentType="application/vnd.openxmlformats-officedocument.presentationml.slideMaster+xml"/>
  <Override PartName="/ppt/slides/slide64.xml" ContentType="application/vnd.openxmlformats-officedocument.presentationml.slide+xml"/>
  <Override PartName="/ppt/slideMasters/slideMaster65.xml" ContentType="application/vnd.openxmlformats-officedocument.presentationml.slideMaster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notesMasterIdLst>
    <p:notesMasterId r:id="rId6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70" Type="http://schemas.openxmlformats.org/officeDocument/2006/relationships/theme" Target="theme/theme1.xml"/><Relationship Id="rId7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5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4.xml"/>
		</Relationships>
</file>

<file path=ppt/notesSlides/_rels/notesSlide5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5.xml"/>
		</Relationships>
</file>

<file path=ppt/notesSlides/_rels/notesSlide5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6.xml"/>
		</Relationships>
</file>

<file path=ppt/notesSlides/_rels/notesSlide5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7.xml"/>
		</Relationships>
</file>

<file path=ppt/notesSlides/_rels/notesSlide5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8.xml"/>
		</Relationships>
</file>

<file path=ppt/notesSlides/_rels/notesSlide5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9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6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0.xml"/>
		</Relationships>
</file>

<file path=ppt/notesSlides/_rels/notesSlide6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1.xml"/>
		</Relationships>
</file>

<file path=ppt/notesSlides/_rels/notesSlide6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2.xml"/>
		</Relationships>
</file>

<file path=ppt/notesSlides/_rels/notesSlide6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3.xml"/>
		</Relationships>
</file>

<file path=ppt/notesSlides/_rels/notesSlide6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4.xml"/>
		</Relationships>
</file>

<file path=ppt/notesSlides/_rels/notesSlide6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5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F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1051560"/>
            <a:ext cx="10515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spc="300" kern="0" dirty="0">
                <a:solidFill>
                  <a:srgbClr val="9FC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УЧЕБНАЯ ПРОГРАММА · ТОМА I–II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822960" y="1600200"/>
            <a:ext cx="106070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Системы виртуализации и мониторинга.</a:t>
            </a:r>
            <a:endParaRPr lang="en-US" sz="4000" dirty="0"/>
          </a:p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Подготовка DBA: от основ до архитектуры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822960" y="3794760"/>
            <a:ext cx="10515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Виртуализация · Сети · Proxmox VE · VMware · OpenStack · CI/CD и GitOps · Наблюдаемость и SRE · IaC · Гибрид и мультиоблако · Мониторинговый стек · СУБД: MS SQL, PostgreSQL, MySQL, MongoDB, SQLite, Redis, ClickHouse · Языки запросов · DB SRE, мультисайт и мультимастер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822960" y="5440680"/>
            <a:ext cx="6309360" cy="777240"/>
          </a:xfrm>
          <a:prstGeom prst="roundRect">
            <a:avLst>
              <a:gd name="adj" fmla="val 11765"/>
            </a:avLst>
          </a:prstGeom>
          <a:solidFill>
            <a:srgbClr val="17294F"/>
          </a:solidFill>
          <a:ln/>
        </p:spPr>
      </p:sp>
      <p:sp>
        <p:nvSpPr>
          <p:cNvPr id="6" name="Text 4"/>
          <p:cNvSpPr/>
          <p:nvPr/>
        </p:nvSpPr>
        <p:spPr>
          <a:xfrm>
            <a:off x="1005840" y="5504688"/>
            <a:ext cx="60350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FC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Формат: </a:t>
            </a:r>
            <a:pPr indent="0" marL="0">
              <a:buNone/>
            </a:pPr>
            <a:r>
              <a:rPr lang="en-US" sz="12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структурированный конспект для обучения; каждый слайд опирается на официальную документацию и стандарты (ссылки внизу слайдов).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Kubernetes: архитектура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Декларативность + непрерывный reconcile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kube-apiserver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единственная точка записи; вся система — его клиенты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etcd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кворумное хранилище состояния (3/5 узлов); чувствителен к fsync-латентности (&lt; 10 мс)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scheduler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выбор узла: фильтры (ресурсы, taints) + скоринг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controller-manager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циклы сверки desired → actual — фундамент GitOps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Узел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kubelet (поды через CRI/containerd), kube-proxy (Service: iptables/IPVS или eBPF-CNI), CNI (Calico/Cilium), CSI (тома)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Следствие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git-репозиторий как источник желаемого состояния — Kubernetes идеальная цель GitOps (блок D)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Ключевые объекты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Deployment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stateless + rolling/откаты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StatefulSet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стабильные имена, PVC per-pod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DaemonSet / Job / CronJob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агенты; задачи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/ Ingress / Gateway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L4-VIP; L7-вход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ConfigMap / Secret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конфиг отдельно от образа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PV / PVC / StorageClass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тома через CSI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Namespace + RBAC + Quota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мультиарендность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kubernetes.io/docs/concepts/architecture · etcd.io/docs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Kubernetes: ресурсы, устойчивость, эксплуатация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1143000"/>
            <a:ext cx="11183112" cy="516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requests/limits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requests — гарантия и вход планировщика; limits: CPU троттлится, память = OOMKill. Прод-минимум: requests всем, mem limit = request; QoS-классы решают порядок eviction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Пробы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liveness («жив процесс», без внешних зависимостей — иначе каскад рестартов), readiness (в балансировку), startup (медленный старт)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Размещение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podAntiAffinity/topologySpread по узлам и зонам + PDB — иначе drain при апгрейде «легально» роняет сервис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Автомасштабирование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HPA (реплики), VPA (requests), Cluster Autoscaler/Karpenter (узлы); HPA+VPA по одной метрике — конфликт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etcd-бэкапы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снапшоты по расписанию вне кластера + отрепетированный restore — «pmxcfs» мира K8s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Апгрейды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строго n→n+1: сначала control plane, затем узлы drain/cordon с уважением PDB; релиз живёт ~14 месяцев — цикл обязателен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Безопасность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RBAC по минимуму, Pod Security Standards restricted, NetworkPolicy default-deny, шифрование Secret в etcd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kubernetes.io/docs/tasks/administer-cluster · kubernetes.io/docs/concepts/configuration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KubeVirt: виртуальные машины внутри Kubernetes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Единый API/GitOps для контейнеров и остатка ВМ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Когда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90% нагрузок — контейнеры, остаток ВМ (legacy, Windows) не оправдывает отдельной фермы; НЕ замена vSphere/Proxmox при парке классических ВМ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Архитектура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virt-operator (установка) · virt-controller (reconcile CRD) · virt-handler (DaemonSet-агент) · virt-launcher (под с QEMU конкретной ВМ)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CRD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VirtualMachine / VMI / InstanceType; CDI DataVolume — импорт дисков в PVC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Сеть и диски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Multus для VLAN/SR-IOV; живой миграции нужны RWX-тома (Ceph RBD/FS)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Эксплуатация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выделенные пулы узлов + CPUManager static для латентных ВМ; guest-agent обязателен; drain полагается на работающую миграцию — тестировать регулярно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правил продакшена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ВМ-узлы отдельным пулом (taints)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Ресурсы ВМ + overhead launcher'а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virtio-win + guest-agent в Windows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Сначала апгрейд K8s, затем KubeVirt по матрице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Бэкап ≠ снапшот: экспорт/Velero + fsfreeze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kubevirt.io/user-guide · kubevirt.io/docs (архитектура, live migration)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F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82296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2E74B5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8229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868680" y="2148840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spc="300" kern="0" dirty="0">
                <a:solidFill>
                  <a:srgbClr val="9FC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B · ТОМ I, ЧАСТЬ II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22960" y="2514600"/>
            <a:ext cx="106070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Сети: от VLAN до IPsec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868680" y="4206240"/>
            <a:ext cx="1042416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L2: Ethernet, 802.1Q, STP, LACP/MLAG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L3: маршрутизация, VRF, VRRP/anycast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Динамика: OSPF и BGP (+фабрики RFC 7938)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Оверлеи: VXLAN, Geneve, EVPN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Шифрование каналов: IPsec/IKEv2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E82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868680" y="6419088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 блока: </a:t>
            </a:r>
            <a:pPr indent="0" marL="0">
              <a:buNone/>
            </a:pPr>
            <a:r>
              <a:rPr lang="en-US" sz="1000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IEEE 802.1Q/802.1AX · RFC 2328, 4271, 7938, 7348, 8926, 7432, 7296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L2: коммутация, BUM и тег 802.1Q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бит VID → предел 4094 — причина существования оверлеев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Обучение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коммутатор пишет source MAC → порт (CAM); неизвестное — флудит: BUM-трафик (Broadcast, Unknown unicast, Multicast) достигает каждой ВМ домена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Тег 802.1Q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байта после src MAC: TPID 0x8100, PCP (3 бита приоритета), DEI, VID (12 бит → 1–4094)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 / trunk / native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native VLAN идёт без тега: несовпадение концов = перелив трафика между VLAN + VLAN hopping. Практика: native — пустой служебный, транки — с pruning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QinQ 802.1ad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S-tag 0x88a8 поверх C-tag: 4094×4094 — провайдерская мультиарендность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MTU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jumbo 9000 для storage/миграций — сквозным стандартом, не «где вспомнили»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16233A"/>
          </a:solidFill>
          <a:ln/>
          <a:effectLst>
            <a:outerShdw sx="100000" sy="100000" kx="0" ky="0" algn="bl" rotWithShape="0" blurRad="76200" dist="25400" dir="5400000">
              <a:srgbClr val="8A94A6">
                <a:alpha val="3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Кадр 802.1Q: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| DstMAC | SrcMAC | 0x8100 |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| PCP(3) DEI(1) VID(12) |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| EtherType | Payload | FCS |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QinQ (802.1ad):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| S-TAG 0x88a8 + S-VID |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| C-TAG 0x8100 + C-VID |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BUM = Broadcast + Unknown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unicast + Multicast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IEEE 802.1Q-2022 · IEEE 802.1ad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Петли, STP и агрегация LACP/MLAG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1143000"/>
            <a:ext cx="11183112" cy="516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Петля без TTL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один broadcast умножается до полной загрузки линков за миллисекунды. STP строит дерево: root bridge (min priority+MAC), избыточные порты блокируются; RSTP сходится за секунды, MSTP группирует VLAN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Обязательные защиты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access/серверных портах: portfast + BPDU guard (порт гаснет при чужом BPDU) + storm control; root guard на границах. Гипервизор с мостом — тоже коммутатор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LACP 802.1AX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согласование LACPDU (active, rate fast = 3 c); балансировка хэшем потока: ОДИН поток всегда в одном линке — 2×10G это 20G многим потокам, никогда одному. Storage/миграции: хэш layer3+4 + многопоточность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Static bond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без контроля — рассинхрон не детектируется; только когда LACP невозможен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MLAG/vPC/DRNI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пара коммутаторов как один LACP-партнёр: отказоустойчивость шасси без STP-блокировок; сплит peer-link'а обязан быть отработан тестом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Эталон сервера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bond LACP L3+4 → пара MLAG, транк с pruning, native служебный, MTU 9000, BPDU guard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IEEE 802.1D/w/s · IEEE 802.1AX-2020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L3: выбор маршрута и шлюзы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1143000"/>
            <a:ext cx="6126480" cy="516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Longest prefix match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побеждает самый специфичный префикс (/32 &gt; /24 &gt; /0); при равенстве — administrative distance (connected 0, static 1, eBGP 20, OSPF 110, iBGP 200), затем метрика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ECMP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равноценные маршруты делятся потоковым хэшем: один поток — один путь; хэш согласуется, чтобы не ломать stateful-узлы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VRF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виртуальные таблицы маршрутизации: L3-изоляция тенантов на одном устройстве; обмен — только явный (route leaking). Фундамент EVPN/NSX/OVN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VRRP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виртуальный IP+MAC на паре маршрутизаторов (advert 1 c, preempt) — классика двух ядер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Anycast-gateway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один GW IP/MAC активен на каждом leaf/гипервизоре — так работают EVPN-фабрики, Proxmox SDN и NSX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6949440" y="1143000"/>
            <a:ext cx="4782312" cy="512064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8" name="Text 6"/>
          <p:cNvSpPr/>
          <p:nvPr/>
        </p:nvSpPr>
        <p:spPr>
          <a:xfrm>
            <a:off x="7150608" y="1289304"/>
            <a:ext cx="4379976" cy="4828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Два архетипа ЦОД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L2-доступ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VLAN до ядра, шлюзы на ядре + VRRP; просто, масштаб ограничен STP и размером broadcast-доменов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L3 leaf-spine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каждый линк маршрутизируем, ECMP на фабрику; L2 заканчивается на leaf; растяжка сегментов — задача оверлеев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Связь с курсом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VLAN-зоны платформ — первый; EVPN/NSX/OVN — второй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RFC 5798 (VRRPv3) · RFC 1812 · дизайны leaf-spine: RFC 7938 §3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OSPF: link-state изнутри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LSDB одинакова у всех → SPF Дейкстры локально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Соседство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hello 224.0.0.5 (IP proto 89); совпасть должны area, таймеры 10/40, маска, auth и MTU — несовпадение MTU вешает ExStart (классика диагностики)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Состояния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 → Init → 2-Way → ExStart/Exchange → Loading → Full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DR/BDR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broadcast-сетях, чтобы не строить N×N; выбор по priority/router-id, preempt'а нет. Практика фабрик: все линки point-to-point — без DR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Области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backbone 0 обязателен; stub/NSSA режут LSDB на листьях. Сотни маршрутизаторов спокойно живут в одной area 0 — деление по необходимости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Метрика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= reference bw / bw; дефолт reference 100 Мбит — 10G и 100G неотличимы: auto-cost reference-bandwidth 100000 всюду одинаково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Гигиена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passive-interface default; auth SHA; BFD вместо выкручивания таймеров; редистрибуция только с route-map (иначе петли)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16233A"/>
          </a:solidFill>
          <a:ln/>
          <a:effectLst>
            <a:outerShdw sx="100000" sy="100000" kx="0" ky="0" algn="bl" rotWithShape="0" blurRad="76200" dist="25400" dir="5400000">
              <a:srgbClr val="8A94A6">
                <a:alpha val="3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LSA (кратко):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T1 Router   - линки внутри area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T2 Network  - DR о сегменте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T3 Summary  - ABR между area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T5 External - ASBR (E1/E2)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T7 NSSA     - external в NSSA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! FRR, p2p-фабрика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router ospf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auto-cost reference-bandwidth 100000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passive-interface default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interface eth1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ip ospf area 0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ip ospf network point-to-point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ip ospf bfd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RFC 2328 (OSPFv2) · RFC 5880 (BFD) · docs.frrouting.org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BGP: протокол политик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Path-vector: маршрут несёт AS_PATH — петля видна по своей AS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11183112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Сессии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TCP/179, явные соседи; eBGP (между AS, TTL 1) и iBGP (внутри; не переанонсирует iBGP-маршруты → full-mesh или RR). Состояния: Idle→Connect/Active→OpenSent/Confirm→Established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path (порядок)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weight → LOCAL_PREF (политика выхода из AS) → локально порождённый → короче AS_PATH → origin → MED → eBGP&gt;iBGP → ближе по IGP → тай-брейки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NEXT_HOP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 iBGP не переписывается: бордер обязан next-hop-self, иначе «маршрут виден — ничего не работает»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 Reflector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снимает full-mesh (ORIGINATOR_ID/CLUSTER_LIST против петель); парой, на стабильных узлах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Гигиена каждой eBGP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фильтры in/out (анонсируем только своё, принимаем ожидаемое) + max-prefix + TTL-security + MD5/TCP-AO + BFD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Communities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теги политики (no-export, blackhole, региональные) — язык между устройствами и провайдерами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RFC 4271 (BGP-4) · RFC 4456 (RR) · RFC 1997/8092 (communities)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BGP-фабрика ЦОД по RFC 7938 + EVPN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eBGP как единственный протокол underlay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Дизайн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leaf = своя AS (private), spine — своя; сессии на p2p-линках, ECMP на все пути; unnumbered (IPv6 link-local) — без адресного плана линков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Зачем eBGP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простая модель отказа, политики из коробки, масштаб без областей/LSDB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EVPN поверх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address-family l2vpn evpn — control plane оверлея: MAC/IP и membership разъезжаются BGP-маршрутами (следующий слайд)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Интеграция платформ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Proxmox SDN EVPN-зоны, NSX, OVN — «ещё один участник BGP» на границе фабрики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16233A"/>
          </a:solidFill>
          <a:ln/>
          <a:effectLst>
            <a:outerShdw sx="100000" sy="100000" kx="0" ky="0" algn="bl" rotWithShape="0" blurRad="76200" dist="25400" dir="5400000">
              <a:srgbClr val="8A94A6">
                <a:alpha val="3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! FRR: leaf с EVPN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router bgp 65101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neighbor SPINE peer-group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neighbor SPINE remote-as external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neighbor eth1 interface peer-group SPINE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neighbor eth2 interface peer-group SPINE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address-family ipv4 unicast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redistribute connected route-map LO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maximum-paths 64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address-family l2vpn evpn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neighbor SPINE activate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advertise-all-vni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RFC 7938 · RFC 8365 (EVPN-overlay) · docs.frrouting.org/bgp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Карта программы: два тома, 16 частей, 197 антипаттернов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457200" y="1188720"/>
            <a:ext cx="5500116" cy="5102352"/>
          </a:xfrm>
          <a:prstGeom prst="roundRect">
            <a:avLst>
              <a:gd name="adj" fmla="val 1434"/>
            </a:avLst>
          </a:prstGeom>
          <a:solidFill>
            <a:srgbClr val="1F3864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621792" y="1298448"/>
            <a:ext cx="5170932" cy="4882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Том I · Инфраструктура (10 частей)</a:t>
            </a:r>
            <a:endParaRPr lang="en-US" sz="15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I. Введение: виртуализация, KVM, Docker, Kubernetes, KubeVirt</a:t>
            </a:r>
            <a:endParaRPr lang="en-US" sz="15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II. Сети: VLAN · L3 · OSPF · BGP · VXLAN/Geneve/EVPN · IPsec</a:t>
            </a:r>
            <a:endParaRPr lang="en-US" sz="15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III–V. Платформы: Proxmox VE + Ceph · VMware · OpenStack</a:t>
            </a:r>
            <a:endParaRPr lang="en-US" sz="15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VI. CI/CD: конвейеры → GitOps</a:t>
            </a:r>
            <a:endParaRPr lang="en-US" sz="15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VII. Наблюдаемость и SRE · X. Мониторинговый стек в деталях</a:t>
            </a:r>
            <a:endParaRPr lang="en-US" sz="15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VIII. IaC: Terraform и Ansible · IX. Гибрид и мультиоблако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6231636" y="1188720"/>
            <a:ext cx="5500116" cy="5102352"/>
          </a:xfrm>
          <a:prstGeom prst="roundRect">
            <a:avLst>
              <a:gd name="adj" fmla="val 1434"/>
            </a:avLst>
          </a:prstGeom>
          <a:solidFill>
            <a:srgbClr val="1F3864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396228" y="1298448"/>
            <a:ext cx="5170932" cy="4882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Том II · Данные (6 частей)</a:t>
            </a:r>
            <a:endParaRPr lang="en-US" sz="15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I. Основы: данные, SQL, транзакции, устройство СУБД</a:t>
            </a:r>
            <a:endParaRPr lang="en-US" sz="15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II. Пять СУБД: PostgreSQL, MySQL, MS SQL, MongoDB, SQLite</a:t>
            </a:r>
            <a:endParaRPr lang="en-US" sz="15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III. Профессия DBA: бэкапы, HA, производительность, безопасность</a:t>
            </a:r>
            <a:endParaRPr lang="en-US" sz="15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IV. Глубокое погружение + Redis и ClickHouse (полные курсы)</a:t>
            </a:r>
            <a:endParaRPr lang="en-US" sz="15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V. Языки запросов: SQL, MQL, Redis, ClickHouse SQL</a:t>
            </a:r>
            <a:endParaRPr lang="en-US" sz="15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2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VI. DB SRE, мультисайт, мультимастер (open source)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VXLAN и EVPN: оверлей с умной плоскостью управления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«Протащить VLAN» → «доставить UDP между VTEP»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Инкапсуляция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Outer Eth+IP+UDP(4789) + VXLAN(VNI 24 бита) + кадр: +50 байт → underlay MTU ≥ 1550, норматив 9000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VTEP и ECMP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src-port внешнего UDP = хэш внутреннего потока — туннель балансируется фабрикой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BUM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multicast underlay или ingress replication (список VTEP известен из EVPN)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Flood-and-learn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работает на малом масштабе; без ARP-suppression и мобильности — дальше нужен EVPN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IRB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симметричный (L3VNI per VRF — стандарт) vs асимметричный; anycast-GW на каждом VTEP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Мультихоуминг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ESI/LAG all-active — без вендорского MLAG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EVPN route types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RT-1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Ethernet A-D: быстрый withdraw ESI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RT-2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MAC/IP: «X живёт за VTEP Y, VNI Z» — коммутация и ARP-suppression без флуда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RT-3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IMET: членство VTEP в VNI → BUM-списки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RT-4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выбор DF в мультихоуминге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RT-5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IP-префиксы в L3VNI/VRF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RFC 7348 (VXLAN) · RFC 7432 / RFC 8365 (BGP EVPN)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Geneve против VXLAN: зачем ещё один оверлей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Расширяемый заголовок = метаданные в каждом пакете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1000" dirty="0"/>
          </a:p>
        </p:txBody>
      </p:sp>
      <p:graphicFrame>
        <p:nvGraphicFramePr>
          <p:cNvPr id="2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371600"/>
          <a:ext cx="11274552" cy="914400"/>
        </p:xfrm>
        <a:graphic>
          <a:graphicData uri="http://schemas.openxmlformats.org/drawingml/2006/table">
            <a:tbl>
              <a:tblPr/>
              <a:tblGrid>
                <a:gridCol w="2286000"/>
                <a:gridCol w="2834640"/>
                <a:gridCol w="3566160"/>
                <a:gridCol w="2587752"/>
              </a:tblGrid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Свойство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VXLAN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Geneve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GRE/NVGRE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Транспорт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UDP 4789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UDP 6081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IP proto 47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ID сегмента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VNI 24 бита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VNI 24 бита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Key/VSID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Расширяемость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Нет (фикс. 8 байт)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TLV-опции переменной длины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Нет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Метаданные per-пакет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логич. порт, контекст DFW, телеметрия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ECMP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Хорошо (src-port entropy)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Хорошо (src-port entropy)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Плохо (нет портов)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Кто выбрал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EVPN-фабрики, Proxmox SDN, ASIC-офлоады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NSX, OVN/OpenStack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Легаси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</a:tbl>
          </a:graphicData>
        </a:graphic>
      </p:graphicFrame>
      <p:sp>
        <p:nvSpPr>
          <p:cNvPr id="8" name="Text 5"/>
          <p:cNvSpPr/>
          <p:nvPr/>
        </p:nvSpPr>
        <p:spPr>
          <a:xfrm>
            <a:off x="457200" y="6071616"/>
            <a:ext cx="112745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Платформам с богатой логикой per-пакет (распределённый FW) нужен контекст в заголовке — поэтому NSX и OVN на Geneve; MTU закладывать с запасом больше 50 байт.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RFC 8926 (Geneve) · RFC 7348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IPsec: архитектура и IKEv2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 шифрует; IKE договаривается о ключах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Слои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IKE (UDP 500/4500) — согласование; ESP (proto 50) — защита пакетов; AH практически мёртв (несовместим с NAT)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SA/SPI/SPD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однонаправленные «контракты» (алгоритмы, ключи, lifetime) + политики «что защищать»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IKEv2 обмены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IKE_SA_INIT (DH, nonce) → IKE_AUTH (PSK/сертификаты/EAP + первый Child SA + селекторы) → CREATE_CHILD_SA (rekey с PFS)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Служебное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DPD (детект мёртвого партнёра), NAT-T (ESP в UDP/4500), MOBIKE; IKEv1 aggressive — никогда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Крипто-2026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AES-GCM 128/256 (AEAD) или ChaCha20-Poly1305; DH: ECP 19–21 / MODP 3072+; PFS on; запрет 3DES/SHA1/MODP-1024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Route-based (VTI/XFRM)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туннель как интерфейс: поверх — OSPF/BGP; резервирование = задача маршрутизации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MTU/MSS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+50–73 байта: явный MTU (~1400) + TCP MSS clamping; ICMP Frag-Needed не блокировать (PMTUD-blackhole)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16233A"/>
          </a:solidFill>
          <a:ln/>
          <a:effectLst>
            <a:outerShdw sx="100000" sy="100000" kx="0" ky="0" algn="bl" rotWithShape="0" blurRad="76200" dist="25400" dir="5400000">
              <a:srgbClr val="8A94A6">
                <a:alpha val="3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strongSwan swanctl: site-to-site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connections { dc1-dc2 {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local  { auth=pubkey certs=dc1.crt }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remote { auth=pubkey id=CN=dc2 }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children { net {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local_ts = 0.0.0.0/0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remote_ts = 0.0.0.0/0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esp_proposals =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 aes256gcm16-ecp384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dpd_action = restart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} }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proposals =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aes256gcm16-prfsha384-ecp384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version = 2, mobike = yes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 }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RFC 7296 (IKEv2) · RFC 4303 (ESP) · docs.strongswan.org</a:t>
            </a:r>
            <a:endParaRPr lang="en-U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1F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82296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2E74B5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8229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868680" y="2148840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spc="300" kern="0" dirty="0">
                <a:solidFill>
                  <a:srgbClr val="9FC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C · ТОМ I, ЧАСТИ III–V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22960" y="2514600"/>
            <a:ext cx="106070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Платформы: Proxmox VE · VMware · OpenStack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868680" y="4206240"/>
            <a:ext cx="1042416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Proxmox: кластер, кворум, HA, SDN, Ceph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VMware: vSphere, vDS, vSAN, NSX, vCloud Director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OpenStack: control plane, Nova, Neutron, Cinder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Эксплуатация и порядок обновлений каждого стека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E82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868680" y="6419088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 блока: </a:t>
            </a:r>
            <a:pPr indent="0" marL="0">
              <a:buNone/>
            </a:pPr>
            <a:r>
              <a:rPr lang="en-US" sz="1000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pve.proxmox.com/pve-docs · docs.ceph.com · techdocs.broadcom.com · docs.openstack.org</a:t>
            </a:r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Proxmox VE: кластер, кворум, HA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corosync + pmxcfs: конфигурация — кворумная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pmxcfs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кластерная конфиг-ФС поверх corosync: без кворума узел read-only — это защита, а не баг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Кворум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строгое большинство; чётное число узлов = QDevice (внешний голос); 2 узла без него — не кластер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Fencing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HA-перезапуск ВМ только после гарантированной изоляции узла (watchdog/self-fencing); обход = двойной запуск ВМ и порча дисков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Сеть corosync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выделенная, латентно-чувствительная, два ринга (knet); совмещение с storage-трафиком = ложные перевыборы под нагрузкой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HA-группы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приоритеты и ограничения размещения; maintenance mode для плановых работ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Правила эксплуатации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Нечётность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3/5/7 узлов или QDevice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Бэкап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PBS: дедуп + инкременты + verify; бэкап ≠ снапшот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Обновления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rolling: migrate → upgrade → migrate назад; репозитории enterprise/no-subscription — осознанно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Шаблоны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cloud-init + guest agent + virtio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Снапшоты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TTL и отчёт по цепочкам qcow2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pve.proxmox.com/pve-docs (Cluster Manager, High Availability) · corosync.github.io</a:t>
            </a:r>
            <a:endParaRPr lang="en-U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Proxmox SDN и Ceph: программные сеть и хранилище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1143000"/>
            <a:ext cx="11183112" cy="516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SDN-зоны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VLAN (маппинг на фабрику), QinQ, VXLAN (flood-and-learn — малый масштаб), EVPN (BGP-плоскость, anycast-GW; exit-узлы к внешнему миру) — блок B в действии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Ceph-роли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 (кворум карты — 3/5), MGR, OSD (демон на диск); сеть public + cluster, jumbo, желателен выделенный 10G+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Пулы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size 3 / min_size 2 — стандарт; min_size 1 = приглашение потерять данные; EC — для холодных данных, не для ВМ-дисков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CRUSH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домены отказа (host/rack): реплики никогда на одном домене; правило = архитектура отказоустойчивости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Пороги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nearfull 85% (алерт) / full 95% (стоп записи ВСЕГО кластера): ёмкость планируется от «minus один узел»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Скраб и ребаланс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scrub/deep-scrub по расписанию (bit rot); backfill/recovery лимитируются, чтобы не задушить клиентский I/O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HCI-математика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CPU/RAM Ceph-демонов резервируются на узлах виртуализации; латентность записи ~0.5–1.5 мс — честная цена реплицируемости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pve.proxmox.com/pve-docs (SDN, Hyper-converged Ceph) · docs.ceph.com/en/latest/rados</a:t>
            </a:r>
            <a:endParaRPr lang="en-US" sz="1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vSphere: HA и DRS изнутри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1143000"/>
            <a:ext cx="6126480" cy="516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 (FDM)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master/slaves, heartbeat по сети и датасторам; isolation response настраивается (и тестируется!), APD vs PDL — разные реакции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Admission Control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резерв ёмкости под отказ N хостов: «кластер на 100%» = HA не сработает, когда нужен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DRS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балансировка по дисбалансу кластера; правила affinity/anti-affinity (реплики врозь!), группы VM-Host для лицензионных зон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EVC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маскирование поколений CPU — миграции в разнородном парке; включать заранее, не после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vCenter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плоскость управления: её отказ не роняет ВМ, но роняет DRS/API/бэкапы — бэкап VCSA и права по минимуму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Ресурсы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reservations/limits/shares: limit ниже configured RAM = ballooning/swap «на ровном месте»; resource pools — не папки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6949440" y="1143000"/>
            <a:ext cx="4782312" cy="512064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8" name="Text 6"/>
          <p:cNvSpPr/>
          <p:nvPr/>
        </p:nvSpPr>
        <p:spPr>
          <a:xfrm>
            <a:off x="7150608" y="1289304"/>
            <a:ext cx="4379976" cy="4828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vDS кратко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Плоскости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management/vMotion/storage/VM — разделение + NIOC shares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Teaming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 based on physical NIC load — дефолт выбора; LACP — только с LAG-настройкой обеих сторон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Ephemeral portgroup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спасательный круг: доступ при упавшем vCenter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 check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MTU/VLAN mismatch находит до аварии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techdocs.broadcom.com: vSphere Availability · vSphere Resource Management · vSphere Networking</a:t>
            </a:r>
            <a:endParaRPr lang="en-US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vSAN: политики вместо LUN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SPBM: отказоустойчивость назначается per-VM/vDisk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</a:t>
            </a:r>
            <a:endParaRPr lang="en-US" sz="1000" dirty="0"/>
          </a:p>
        </p:txBody>
      </p:sp>
      <p:graphicFrame>
        <p:nvGraphicFramePr>
          <p:cNvPr id="2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371600"/>
          <a:ext cx="11274552" cy="914400"/>
        </p:xfrm>
        <a:graphic>
          <a:graphicData uri="http://schemas.openxmlformats.org/drawingml/2006/table">
            <a:tbl>
              <a:tblPr/>
              <a:tblGrid>
                <a:gridCol w="2011680"/>
                <a:gridCol w="4617720"/>
                <a:gridCol w="4645152"/>
              </a:tblGrid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Решение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OSA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ESA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Структура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Disk groups: кэш SSD + capacity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Единый NVMe-пул, без disk groups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FTT=1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RAID-1 (2 копии + witness) или RAID-5 (4+ хоста)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RAID-5/6 эффективнее по месту при той же защите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Требования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HCL строго: контроллеры passthrough, сертифиц. SSD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NVMe TLC по HCL; 25G+ сеть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Ребилд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Резерв ёмкости (slack) под восстановление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Аналогично; быстрее за счёт архитектуры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Maintenance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Ensure accessibility (окно риска!) vs Full data migration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Те же режимы — выбор осознанный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Stretched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 площадки + witness на третьей; site affinity политиками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Аналогично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</a:tbl>
          </a:graphicData>
        </a:graphic>
      </p:graphicFrame>
      <p:sp>
        <p:nvSpPr>
          <p:cNvPr id="8" name="Text 5"/>
          <p:cNvSpPr/>
          <p:nvPr/>
        </p:nvSpPr>
        <p:spPr>
          <a:xfrm>
            <a:off x="457200" y="6071616"/>
            <a:ext cx="112745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Правило: политика хранения — часть дизайна приложения; witness-трафик и site-локальность — проверяются учениями.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techdocs.broadcom.com: vSAN Planning and Deployment · vSAN Administration</a:t>
            </a:r>
            <a:endParaRPr lang="en-US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NSX и vCloud Director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Сетевая виртуализация + мультиарендный слой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NSX план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Manager (политика) → central/local control plane → транспортные узлы (TEP, Geneve)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T0/T1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 — north-south, BGP с фабрикой (ECMP, BFD); T1 — тенантные, распределённая маршрутизация на каждом хосте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Edge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сервисные ноды (NAT, LB, VPN, шейпинг): сайзинг и HA-пары — отдельная дисциплина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DFW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распределённый firewall на vNIC: сегментация без «прогона через ядро»; методика — от инвентаризации потоков к allow-list, monitor-режим до enforce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vCD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 VDC: модели Allocation/Reservation/PAYG (внимательно к оверкоммиту), каталоги, vApp; сети организаций поверх NSX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Запрет out-of-band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объекты vCD не трогаются напрямую в vCenter/NSX — рассинхронизация метаданных лечится болезненно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Порядок апгрейда стека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матрица совместимости Broadcom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vCD (совместим со старым низом)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NSX (Manager → Edge → hosts)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vCenter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ESXi rolling + vSAN/vDS версии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vSAN on-disk format в конце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techdocs.broadcom.com: NSX Administration · VMware Cloud Director · Product Interoperability Matrix</a:t>
            </a:r>
            <a:endParaRPr lang="en-US" sz="1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OpenStack: устройство и здоровье control plane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Здоровье OpenStack = здоровье Galera и RabbitMQ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Карта сервисов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Keystone (identity, Fernet), Nova (compute), Neutron (сети), Glance (образы), Cinder (тома), Placement (учёт), Horizon; всё общается REST + RabbitMQ RPC, состояние в MariaDB/Galera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HA-паттерн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контроллера active-active за HAProxy+keepalived; Galera — писать через одного (writer), RabbitMQ — quorum queues; NTP един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География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 (свой control plane) · AZ (видимая пользователю группа) · host aggregate (метаданные планировщику) · cells v2 (шардирование Nova)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Симптоматика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«зависшие BUILD/creating» — почти всегда очереди/БД, а не сами сервисы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Путь «создать ВМ»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nova-api: валидация, запись BUILD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scheduler + Placement: кандидаты по ресурсам/traits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conductor → RPC на compute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libvirt/KVM: порт Neutron + том Cinder + образ Glance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cloud-init: метаданные; ACTIVE или reschedule/ERROR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docs.openstack.org (Nova, Keystone, Oslo) · docs.openstack.org/ha-guide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обучения по программе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Как устроен каждый блок и как по нему работать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Лекция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теория с механикой «почему так»: внутренности, протоколы, форматы — не только «как настроить»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Антипаттерны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каждый раздел закрыт разбором «что будет → как правильно»: 148 в Томе I, 49 в Томе II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Пруфы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утверждения опираются на первоисточники: RFC/IEEE, документацию вендоров и проектов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Связность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тома перекрёстно ссылаются: СУБД живут на платформах Тома I, мониторятся его стеком, доставляются его CI/CD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Практика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после блока — воспроизвести эталон в лаборатории и «сломать» по антипаттернам, наблюдая симптомы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Порядок прохождения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2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— </a:t>
            </a:r>
            <a:pPr indent="0" marL="0">
              <a:spcAft>
                <a:spcPts val="700"/>
              </a:spcAft>
              <a:buNone/>
            </a:pPr>
            <a:r>
              <a:rPr lang="en-US" sz="12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Основы виртуализации и сетей (блоки A–B)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2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— </a:t>
            </a:r>
            <a:pPr indent="0" marL="0">
              <a:spcAft>
                <a:spcPts val="700"/>
              </a:spcAft>
              <a:buNone/>
            </a:pPr>
            <a:r>
              <a:rPr lang="en-US" sz="12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Одна платформа до уверенности (C)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2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— </a:t>
            </a:r>
            <a:pPr indent="0" marL="0">
              <a:spcAft>
                <a:spcPts val="700"/>
              </a:spcAft>
              <a:buNone/>
            </a:pPr>
            <a:r>
              <a:rPr lang="en-US" sz="12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Доставка и IaC (D)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2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— </a:t>
            </a:r>
            <a:pPr indent="0" marL="0">
              <a:spcAft>
                <a:spcPts val="700"/>
              </a:spcAft>
              <a:buNone/>
            </a:pPr>
            <a:r>
              <a:rPr lang="en-US" sz="12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Наблюдаемость поверх всего (E)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2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— </a:t>
            </a:r>
            <a:pPr indent="0" marL="0">
              <a:spcAft>
                <a:spcPts val="700"/>
              </a:spcAft>
              <a:buNone/>
            </a:pPr>
            <a:r>
              <a:rPr lang="en-US" sz="12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СУБД: основы → своя пара движков (G–H)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2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— </a:t>
            </a:r>
            <a:pPr indent="0" marL="0">
              <a:spcAft>
                <a:spcPts val="700"/>
              </a:spcAft>
              <a:buNone/>
            </a:pPr>
            <a:r>
              <a:rPr lang="en-US" sz="12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Архитектурные темы (F, I)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полный список — на слайдах разделов</a:t>
            </a:r>
            <a:endParaRPr lang="en-US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Nova · Neutron · Cinder: главное для эксплуатации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1143000"/>
            <a:ext cx="11183112" cy="516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Flavors + extra_specs — </a:t>
            </a:r>
            <a:pPr indent="0" marL="0">
              <a:spcAft>
                <a:spcPts val="700"/>
              </a:spcAft>
              <a:buNone/>
            </a:pPr>
            <a:r>
              <a:rPr lang="en-US" sz="13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hugepages, cpu_policy=dedicated, NUMA, traits — весь тонкий тюнинг ВМ; приватные flavor'ы = продуктовый каталог</a:t>
            </a:r>
            <a:endParaRPr lang="en-US" sz="1300" dirty="0"/>
          </a:p>
          <a:p>
            <a:pPr marL="127000" indent="-127000">
              <a:buSzPct val="100000"/>
              <a:buChar char="•"/>
            </a:pPr>
            <a:r>
              <a:rPr lang="en-US" sz="13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Оверкоммит — </a:t>
            </a:r>
            <a:pPr indent="0" marL="0">
              <a:spcAft>
                <a:spcPts val="700"/>
              </a:spcAft>
              <a:buNone/>
            </a:pPr>
            <a:r>
              <a:rPr lang="en-US" sz="13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cpu_allocation_ratio исторически 16.0 — для прода много (3–5); ram 1.0–1.5; пулы по SLA через агрегаты</a:t>
            </a:r>
            <a:endParaRPr lang="en-US" sz="1300" dirty="0"/>
          </a:p>
          <a:p>
            <a:pPr marL="127000" indent="-127000">
              <a:buSzPct val="100000"/>
              <a:buChar char="•"/>
            </a:pPr>
            <a:r>
              <a:rPr lang="en-US" sz="13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Placement — </a:t>
            </a:r>
            <a:pPr indent="0" marL="0">
              <a:spcAft>
                <a:spcPts val="700"/>
              </a:spcAft>
              <a:buNone/>
            </a:pPr>
            <a:r>
              <a:rPr lang="en-US" sz="13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allocations = источник истины ёмкости; сироты после сбоев миграций чинятся heal_allocations — регулярная задача</a:t>
            </a:r>
            <a:endParaRPr lang="en-US" sz="1300" dirty="0"/>
          </a:p>
          <a:p>
            <a:pPr marL="127000" indent="-127000">
              <a:buSzPct val="100000"/>
              <a:buChar char="•"/>
            </a:pPr>
            <a:r>
              <a:rPr lang="en-US" sz="13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Neutron ML2 — </a:t>
            </a:r>
            <a:pPr indent="0" marL="0">
              <a:spcAft>
                <a:spcPts val="700"/>
              </a:spcAft>
              <a:buNone/>
            </a:pPr>
            <a:r>
              <a:rPr lang="en-US" sz="13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type drivers (flat/vlan/vxlan/geneve) × mechanism (OVS-агенты с L3/DHCP-агентами и DVR — или OVN: NB/SB БД, распределённые L3/DHCP из коробки, Geneve — современный дефолт)</a:t>
            </a:r>
            <a:endParaRPr lang="en-US" sz="1300" dirty="0"/>
          </a:p>
          <a:p>
            <a:pPr marL="127000" indent="-127000">
              <a:buSzPct val="100000"/>
              <a:buChar char="•"/>
            </a:pPr>
            <a:r>
              <a:rPr lang="en-US" sz="13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MTU — </a:t>
            </a:r>
            <a:pPr indent="0" marL="0">
              <a:spcAft>
                <a:spcPts val="700"/>
              </a:spcAft>
              <a:buNone/>
            </a:pPr>
            <a:r>
              <a:rPr lang="en-US" sz="13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global_physnet_mtu = реальной фабрике: Neutron сам вычтет накладные оверлея и раздаст ВМ по DHCP</a:t>
            </a:r>
            <a:endParaRPr lang="en-US" sz="1300" dirty="0"/>
          </a:p>
          <a:p>
            <a:pPr marL="127000" indent="-127000">
              <a:buSzPct val="100000"/>
              <a:buChar char="•"/>
            </a:pPr>
            <a:r>
              <a:rPr lang="en-US" sz="13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Cinder + Ceph — </a:t>
            </a:r>
            <a:pPr indent="0" marL="0">
              <a:spcAft>
                <a:spcPts val="700"/>
              </a:spcAft>
              <a:buNone/>
            </a:pPr>
            <a:r>
              <a:rPr lang="en-US" sz="13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images+volumes+ephemeral в одном RBD: создание ВМ = CoW-клон (мгновенно), живая миграция без копий, evacuate с погибшего узла</a:t>
            </a:r>
            <a:endParaRPr lang="en-US" sz="1300" dirty="0"/>
          </a:p>
          <a:p>
            <a:pPr marL="127000" indent="-127000">
              <a:buSzPct val="100000"/>
              <a:buChar char="•"/>
            </a:pPr>
            <a:r>
              <a:rPr lang="en-US" sz="13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Апгрейды — </a:t>
            </a:r>
            <a:pPr indent="0" marL="0">
              <a:spcAft>
                <a:spcPts val="700"/>
              </a:spcAft>
              <a:buNone/>
            </a:pPr>
            <a:r>
              <a:rPr lang="en-US" sz="13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SLURP: раз в год через один релиз; порядок control plane → compute rolling; RabbitMQ/Galera/Ceph — отдельными процедурами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docs.openstack.org: Nova (placement, flavors) · Neutron (OVN) · Cinder · releases.openstack.org (SLURP)</a:t>
            </a:r>
            <a:endParaRPr lang="en-US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1F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82296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2E74B5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8229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868680" y="2148840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spc="300" kern="0" dirty="0">
                <a:solidFill>
                  <a:srgbClr val="9FC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D · ТОМ I, ЧАСТИ VI И VIII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22960" y="2514600"/>
            <a:ext cx="106070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CI/CD, GitOps и инфраструктура как код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868680" y="4206240"/>
            <a:ext cx="1042416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Конвейер: build once, стратегии выката, supply chain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GitOps: четыре принципа и pull-модель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Terraform/OpenTofu: state, модули, конвейер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Ansible: инвентори, идемпотентность, Molecule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Связка Packer → Terraform → cloud-init → Ansible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E82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868680" y="6419088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 блока: </a:t>
            </a:r>
            <a:pPr indent="0" marL="0">
              <a:buNone/>
            </a:pPr>
            <a:r>
              <a:rPr lang="en-US" sz="1000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opengitops.dev · argo-cd.readthedocs.io · fluxcd.io/docs · developer.hashicorp.com/terraform · opentofu.org · docs.ansible.com</a:t>
            </a:r>
            <a:endParaRPr lang="en-US" sz="1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CI/CD: дисциплина доставки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Артефакт собирается один раз и продвигается по средам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once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один и тот же образ/пакет (по digest) идёт dev → stage → prod: «пересборка под прод» = тестировали не то, что выкатили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Ветвление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trunk-based с короткими ветками и PR; долгоживущие release-ветки — только под поддерживаемые версии продукта; вишни-пики — управляемо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Анатомия конвейера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lint/static → build (+SBOM, подпись) → тесты (unit → integration) → сканирование → публикация по digest → деплой со стратегией → smoke/verify + авто-откат по стоп-метрикам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DORA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частота деплоев, lead time, доля неудач, MTTR — измеримая зрелость доставки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Секреты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CI — короткоживущие OIDC-federated креды, не «вечные» ключи в переменных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Стратегии выката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Rolling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порциями с health-gate — дефолт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Blue-Green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две среды, переключение трафика, мгновенный откат — цена ×2 ёмкости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Canary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1–5–25–100% с анализом метрик (Argo Rollouts/Flagger)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Feature flags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деплой ≠ релиз функций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Схема БД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expand → migrate → contract: код и схема совместимы на каждом шаге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dora.dev · docs.gitlab.com/ee/ci · argoproj.github.io/rollouts</a:t>
            </a:r>
            <a:endParaRPr lang="en-US" sz="1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GitOps: git как источник истины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Оператор в кластере тянет и сверяет — не CI пушит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принципа OpenGitOps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декларативность · версионированное хранилище · автоматическое извлечение · непрерывная сверка (reconcile)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Pull против push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агент (Argo CD/Flux) в кластере сам применяет состояние из git: кластерные креды не покидают кластер, дрейф виден и чинится (self-heal), аудит = git log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Промоушен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среда = каталог/оверлей (Kustomize) или values (Helm); продвижение версии — PR из stage в prod: ревью и история включены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Секреты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git только шифрованное (SOPS/Sealed Secrets) или ссылки (External Secrets Operator → Vault)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Break-glass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ручное вмешательство при инциденте — с последующей синхронизацией git к реальности; «просто выключили sync» = конец GitOps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Масштаб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ApplicationSet/Fleet: шаблон приложений на N кластеров — унификатор гибрида (блок F)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Инструменты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Argo CD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UI, ApplicationSet, sync waves/hooks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Flux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GitRepository/Kustomization/HelmRelease CRD, лёгкий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Helm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пакеты+values; шаблонизация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Kustomize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base+overlays без шаблонов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Rollouts/Flagger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canary поверх GitOps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opengitops.dev · argo-cd.readthedocs.io · fluxcd.io/docs · helm.sh/docs</a:t>
            </a:r>
            <a:endParaRPr lang="en-US" sz="1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Terraform: код ↔ state ↔ реальность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План — единственная правда о будущих изменениях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HCL сравнивается со state и refresh'ем реальности → план (create/update/replace/destroy) → apply обновляет state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содержит ID и атрибуты (включая секреты!) — хранится в remote backend с блокировками и версиями; гранулярность по доменам/средам, связи через outputs/data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for_each vs count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 индексирует списком — удаление из середины пересоздаёт хвост; for_each по ключам — элементы независимы. Дефолт: for_each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lifecycle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prevent_destroy на stateful, create_before_destroy, ignore_changes точечно с комментарием «кто владеет полем»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Хирургия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 mv (рефакторинг без пересоздания), import (взять существующее), rm, replace — всегда после бэкапа state и с plan-проверкой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Модули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версионированные (pin ~&gt;), среды — каталогами со своими backend/tfvars; workspaces — для одинаковых эфемерных копий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16233A"/>
          </a:solidFill>
          <a:ln/>
          <a:effectLst>
            <a:outerShdw sx="100000" sy="100000" kx="0" ky="0" algn="bl" rotWithShape="0" blurRad="76200" dist="25400" dir="5400000">
              <a:srgbClr val="8A94A6">
                <a:alpha val="3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terraform {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backend "s3" { bucket="tf-state"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key="prod/net.tfstate" }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resource "..._vm" "app" {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for_each = var.app_vms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name     = each.key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lifecycle { prevent_destroy = true }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Конвейер: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fmt+validate -&gt; tflint+checkov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plan в PR -&gt; ревью -&gt; apply из CI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дрейф: plan по расписанию + алерт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developer.hashicorp.com/terraform (state, modules, lifecycle) · opentofu.org/docs</a:t>
            </a:r>
            <a:endParaRPr lang="en-US" sz="1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Ansible: конфигурация как код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Идемпотентность — свойство, которое сохраняют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agentless по SSH/WinRM; задача = модуль с параметрами → plays → playbook; модули идемпотентны (ok/changed)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Инвентори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динамический из платформы (Proxmox/vSphere/OpenStack/облака) по тегам, которые проставил Terraform; рукописный список устаревает в день создания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Переменные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рабочее правило вместо 20 уровней: defaults роли — «умолчания», group/host_vars — данные сред, vars роли — константы, -e — только разовое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Безопасный прогон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serial (партии) + max_fail_percentage; --check --diff — рефлекс; handlers — рестарты «по изменению», template с validate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Роли и коллекции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одна ответственность, интерфейс = defaults+README; версии в requirements.yml; секреты — Vault/lookup'ы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Тесты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ansible-lint в CI; Molecule: поднять → применить → verify → ВТОРОЙ прогон обязан дать changed=0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Производительность и запуск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forks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поднять с дефолтных 5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pipelining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кратно меньше SSH-обменов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Execution Env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контейнер с пином версий — воспроизводимые раннеры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AWX/CI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единая точка запусков: RBAC, журнал, расписания; локально — только dev и check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docs.ansible.com (playbooks, roles, vault) · ansible.readthedocs.io/projects/molecule</a:t>
            </a:r>
            <a:endParaRPr lang="en-US" sz="1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Связка инструментов: конвейер инфраструктуры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Packer → Terraform → cloud-init → Ansible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11183112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Packer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золотые образы: база + харднинг + агенты мониторинга/логов, тем же Ansible-кодом как provisioner'ом; чем больше в образе — тем быстрее и стабильнее масштабирование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Terraform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создаёт из образов ВМ/сети/балансировщики; тегами (env, role, cluster) подписывает ресурсы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cloud-init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минимальная персонализация первого старта: hostname, ключи, регистрация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Ansible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тонкая настройка и день-2 (конфиги, патчи, ad-hoc) по динамическому инвентори из тех же тегов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Контракт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теги — интерфейс между слоями: из них строятся группы инвентори, правила мониторинга и политики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Запуск по событию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завершён → CI запускает playbook на изменившиеся группы; НЕ local-exec изнутри Terraform (смешение фаз ломает план и повторяемость)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Дрейф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ручные SSH-фиксы находит следующий полный прогон; правки — только через git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developer.hashicorp.com/packer · developer.hashicorp.com/terraform · docs.ansible.com/ansible/latest/inventory_guide</a:t>
            </a:r>
            <a:endParaRPr lang="en-US" sz="1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1F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82296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2E74B5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8229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868680" y="2148840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spc="300" kern="0" dirty="0">
                <a:solidFill>
                  <a:srgbClr val="9FC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E · ТОМ I, ЧАСТИ VII И X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22960" y="2514600"/>
            <a:ext cx="106070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Наблюдаемость, SRE и мониторинговый стек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868680" y="4206240"/>
            <a:ext cx="1042416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 сигнала, USE/RED, связность по label и trace-id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Prometheus: модель, PromQL, TSDB, relabeling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SLO, бюджет ошибок, burn-rate алертинг, инциденты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Zabbix · Grafana · ELK/OpenSearch · Loki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Диагностика и ремонт самого мониторинга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E82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868680" y="6419088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 блока: </a:t>
            </a:r>
            <a:pPr indent="0" marL="0">
              <a:buNone/>
            </a:pPr>
            <a:r>
              <a:rPr lang="en-US" sz="1000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prometheus.io/docs · grafana.com/docs · sre.google/sre-book · opentelemetry.io/docs · zabbix.com/documentation · elastic.co/guide · opensearch.org/docs</a:t>
            </a:r>
            <a:endParaRPr lang="en-US" sz="1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Наблюдаемость: три сигнала и два метода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Отвечать на вопросы, которые заранее не задавали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Метрики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числа во времени: дёшевы, агрегируемы — основа алертинга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Логи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события с деталями: структурные (JSON/logfmt) с timestamp, level, service, trace-id — иначе «grep по гигабайтам»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Трейсы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путь запроса по сервисам (OpenTelemetry: span, W3C traceparent) — «где именно медленно»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Связность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алерт → дашборд → логи того же label-набора → трейс по id: половина ценности стека — в переходах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Синтетика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активные проверки «как пользователь» (blackbox, сценарии) — единственный сигнал, работающий, когда телеметрия системы молчит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Быстрый анализ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2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— </a:t>
            </a:r>
            <a:pPr indent="0" marL="0">
              <a:spcAft>
                <a:spcPts val="700"/>
              </a:spcAft>
              <a:buNone/>
            </a:pPr>
            <a:r>
              <a:rPr lang="en-US" sz="12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ресурсы: Utilization, Saturation, Errors — CPU/RAM/диск/сеть каждого узла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2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 — </a:t>
            </a:r>
            <a:pPr indent="0" marL="0">
              <a:spcAft>
                <a:spcPts val="700"/>
              </a:spcAft>
              <a:buNone/>
            </a:pPr>
            <a:r>
              <a:rPr lang="en-US" sz="12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сервисы: Rate, Errors, Duration — каждый эндпоинт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2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 — </a:t>
            </a:r>
            <a:pPr indent="0" marL="0">
              <a:spcAft>
                <a:spcPts val="700"/>
              </a:spcAft>
              <a:buNone/>
            </a:pPr>
            <a:r>
              <a:rPr lang="en-US" sz="12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обзорный дашборд отвечает на USE+RED за 30 секунд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opentelemetry.io/docs · sre.google/sre-book/monitoring-distributed-systems · Brendan Gregg: USE Method</a:t>
            </a:r>
            <a:endParaRPr lang="en-US" sz="1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Prometheus: модель и внутренности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Кардинальность — главный ресурс и главный риск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Pull-модель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scrape целей из service discovery; метрика = имя + label'ы; типы: counter (rate()), gauge, histogram (перцентили через histogram_quantile), summary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Кардинальность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число активных рядов задаёт RAM; user_id/URL в label'ах запрещены; диагностика: /tsdb-status, topk по сериям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TSDB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сэмплы → head в памяти + WAL → блоки 2ч → компакция; рестарт реплеит WAL; ~1–2 байта/сэмпл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Relabeling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язык подключения мира: keep/drop/replace над __meta_*; metric_relabel_configs режет шумные серии до записи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Pushgateway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только batch-джобы: метрики в нём ВЕЧНЫ (нет staleness) — умерший сервис выглядит живым; паттерн: push timestamp + алерт на возраст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Масштаб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HA-пары + Alertmanager-кластер (дедуп); долгое хранение — Thanos/Mimir/VictoriaMetrics; шардирование по доменам раньше, чем один инстанс на сотни ГБ RAM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16233A"/>
          </a:solidFill>
          <a:ln/>
          <a:effectLst>
            <a:outerShdw sx="100000" sy="100000" kx="0" ky="0" algn="bl" rotWithShape="0" blurRad="76200" dist="25400" dir="5400000">
              <a:srgbClr val="8A94A6">
                <a:alpha val="3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PromQL — три опоры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rate(http_requests_total{job="api"}[5m])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histogram_quantile(0.99,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sum by (le) (rate(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http_request_duration_seconds_bucket[5m])))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sum by (svc) (rate(errors_total[5m]))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/ sum by (svc) (rate(requests_total[5m]))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relabeling: только prod-цели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 source_labels: [__meta_k8s_node_label_env]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regex: prod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action: keep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prometheus.io/docs (storage, relabeling, best practices) · thanos.io · grafana.com/docs/mimir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F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82296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2E74B5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8229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868680" y="2148840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spc="300" kern="0" dirty="0">
                <a:solidFill>
                  <a:srgbClr val="9FC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A · ТОМ I, ЧАСТЬ I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22960" y="2514600"/>
            <a:ext cx="106070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Виртуализация и контейнеры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868680" y="4206240"/>
            <a:ext cx="1042416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такое виртуализация и какой она бывает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KVM/QEMU: архитектура и производительность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Docker и стандарт OCI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Kubernetes: архитектура, объекты, эксплуатация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KubeVirt: ВМ внутри Kubernetes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E82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868680" y="6419088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 блока: </a:t>
            </a:r>
            <a:pPr indent="0" marL="0">
              <a:buNone/>
            </a:pPr>
            <a:r>
              <a:rPr lang="en-US" sz="1000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docs.kernel.org/virt/kvm · qemu.org/docs · docs.docker.com · opencontainers.org · kubernetes.io/docs · kubevirt.io</a:t>
            </a:r>
            <a:endParaRPr lang="en-US" sz="1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SRE: SLO, бюджет ошибок, алертинг по burn rate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Надёжность как управляемый параметр, а не лозунг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дробь «хорошие/все события», измеренная у потребителя: доля успешных, доля быстрее порога, свежесть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 за окно (28–30 дней): 99.9% = бюджет 43 мин/мес «плохого времени» — валюта релизов и аварий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Бюджет исчерпан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приоритет смещается с фич на надёжность — механизм согласован заранее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Burn rate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алертинг по скорости сжигания: 14.4×/1ч → page; 3×/6ч → тикет; мультиокно даёт скорость + устойчивость к всплескам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Философия page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будит только симптом (нарушение SLO), не причина («CPU 90%»); каждый page — actionable, срочный, с runbook; гигиена алертов еженедельна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Инциденты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роли IC/ops/comms, севериты заранее, mitigation прежде root cause; постмортем blameless с action items; on-call ≥ 4–6 человек с лимитом нагрузки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Toil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ручное-повторяемое-автоматизируемое: измерять, держать &lt; 50%, каждую ручную операцию — в бэклог автоматизации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Zabbix рядом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Сила — </a:t>
            </a:r>
            <a:pPr indent="0" marL="0">
              <a:spcAft>
                <a:spcPts val="700"/>
              </a:spcAft>
              <a:buNone/>
            </a:pPr>
            <a:r>
              <a:rPr lang="en-US" sz="11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SNMP-фабрика, IPMI, Windows, статичные парки, бизнес-эскалации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Закон — </a:t>
            </a:r>
            <a:pPr indent="0" marL="0">
              <a:spcAft>
                <a:spcPts val="700"/>
              </a:spcAft>
              <a:buNone/>
            </a:pPr>
            <a:r>
              <a:rPr lang="en-US" sz="11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предел = БД: NVPS, партиции/TimescaleDB, throttling-препроцессинг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LLD — </a:t>
            </a:r>
            <a:pPr indent="0" marL="0">
              <a:spcAft>
                <a:spcPts val="700"/>
              </a:spcAft>
              <a:buNone/>
            </a:pPr>
            <a:r>
              <a:rPr lang="en-US" sz="11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автообнаружение: шаблон из 30 прототипов = тысячи метрик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Триггеры — </a:t>
            </a:r>
            <a:pPr indent="0" marL="0">
              <a:spcAft>
                <a:spcPts val="700"/>
              </a:spcAft>
              <a:buNone/>
            </a:pPr>
            <a:r>
              <a:rPr lang="en-US" sz="11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гистерезис + nodata-сторожа + зависимости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Вместе — </a:t>
            </a:r>
            <a:pPr indent="0" marL="0">
              <a:spcAft>
                <a:spcPts val="700"/>
              </a:spcAft>
              <a:buNone/>
            </a:pPr>
            <a:r>
              <a:rPr lang="en-US" sz="11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Prometheus — динамика/K8s; Zabbix — инфраструктура; единая Grafana и маршрутизация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sre.google/sre-book + sre.google/workbook (alerting on SLOs) · zabbix.com/documentation/current</a:t>
            </a:r>
            <a:endParaRPr lang="en-US" sz="1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Логи: ELK/OpenSearch против Loki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Две философии индексации — выбор по задаче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41</a:t>
            </a:r>
            <a:endParaRPr lang="en-US" sz="1000" dirty="0"/>
          </a:p>
        </p:txBody>
      </p:sp>
      <p:graphicFrame>
        <p:nvGraphicFramePr>
          <p:cNvPr id="4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371600"/>
          <a:ext cx="11274552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4892040"/>
                <a:gridCol w="4553712"/>
              </a:tblGrid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Критерий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Elasticsearch / OpenSearch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Loki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Индексация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Полнотекст всех полей (Lucene-сегменты)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Только label'ы; текст — grep на чтении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Стоимость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Высокая: hot-ноды, heap ≤ ~30 ГБ, ILM hot-warm-cold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Низкая: чанки в объектном хранилище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Дисциплина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Mapping (keyword vs text), шарды 10–50 ГБ, watermarks 85/90/95% (95% = read-only блок!)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Label'ы только статичные (app, host, level); trace_id в label = миллионы стримов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Запросы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Произвольная аналитика, KQL, агрегации, SIEM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LogQL: {app="api"} |= "err" | json | ...; метрики из логов rate/unwrap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Типовой выбор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Аудит, security, продуктовая аналитика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Операционные логи платформ и приложений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Совместно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Реестр потоков: источник → система → retention → владелец (маршрутизация в Vector/Fluent Bit)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</a:tbl>
          </a:graphicData>
        </a:graphic>
      </p:graphicFrame>
      <p:sp>
        <p:nvSpPr>
          <p:cNvPr id="8" name="Text 5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elastic.co/guide (ILM, sizing) · opensearch.org/docs (ISM) · grafana.com/docs/loki (labels, LogQL)</a:t>
            </a:r>
            <a:endParaRPr lang="en-US" sz="1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Когда мониторинг сломался: метод и типовые ремонты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Порядок: жив ли стек → доходят ли данные → работают ли запросы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42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11183112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2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Мета-мониторинг — </a:t>
            </a:r>
            <a:pPr indent="0" marL="0">
              <a:spcAft>
                <a:spcPts val="700"/>
              </a:spcAft>
              <a:buNone/>
            </a:pPr>
            <a:r>
              <a:rPr lang="en-US" sz="12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Zabbix и Prometheus проверяют друг друга; внешняя синтетика; dead man's switch: «вечный» алерт, чьё исчезновение ловит внешний приёмник</a:t>
            </a:r>
            <a:endParaRPr lang="en-US" sz="1250" dirty="0"/>
          </a:p>
          <a:p>
            <a:pPr marL="127000" indent="-127000">
              <a:buSzPct val="100000"/>
              <a:buChar char="•"/>
            </a:pPr>
            <a:r>
              <a:rPr lang="en-US" sz="12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Zabbix — </a:t>
            </a:r>
            <a:pPr indent="0" marL="0">
              <a:spcAft>
                <a:spcPts val="700"/>
              </a:spcAft>
              <a:buNone/>
            </a:pPr>
            <a:r>
              <a:rPr lang="en-US" sz="12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растёт Queue → unreachable-хосты едят pollers или БД не успевает (партиции!); шторм — флаппинг без гистерезиса; housekeeper висит — нет партиционирования</a:t>
            </a:r>
            <a:endParaRPr lang="en-US" sz="1250" dirty="0"/>
          </a:p>
          <a:p>
            <a:pPr marL="127000" indent="-127000">
              <a:buSzPct val="100000"/>
              <a:buChar char="•"/>
            </a:pPr>
            <a:r>
              <a:rPr lang="en-US" sz="12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Prometheus — </a:t>
            </a:r>
            <a:pPr indent="0" marL="0">
              <a:spcAft>
                <a:spcPts val="700"/>
              </a:spcAft>
              <a:buNone/>
            </a:pPr>
            <a:r>
              <a:rPr lang="en-US" sz="12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OOM → взрыв кардинальности (/tsdb-status → drop у источника); дыры → scrape timeout/пропавший SD; алерты опаздывают → rule evaluation lag; отставание remote_write → шарды очереди</a:t>
            </a:r>
            <a:endParaRPr lang="en-US" sz="1250" dirty="0"/>
          </a:p>
          <a:p>
            <a:pPr marL="127000" indent="-127000">
              <a:buSzPct val="100000"/>
              <a:buChar char="•"/>
            </a:pPr>
            <a:r>
              <a:rPr lang="en-US" sz="12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Elasticsearch — </a:t>
            </a:r>
            <a:pPr indent="0" marL="0">
              <a:spcAft>
                <a:spcPts val="700"/>
              </a:spcAft>
              <a:buNone/>
            </a:pPr>
            <a:r>
              <a:rPr lang="en-US" sz="12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YELLOW/RED → GET _cluster/allocation/explain объяснит словами; запись встала → диск 95% flood-stage: чистить по ILM, затем снять index.blocks.read_only_allow_delete</a:t>
            </a:r>
            <a:endParaRPr lang="en-US" sz="1250" dirty="0"/>
          </a:p>
          <a:p>
            <a:pPr marL="127000" indent="-127000">
              <a:buSzPct val="100000"/>
              <a:buChar char="•"/>
            </a:pPr>
            <a:r>
              <a:rPr lang="en-US" sz="12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Loki — </a:t>
            </a:r>
            <a:pPr indent="0" marL="0">
              <a:spcAft>
                <a:spcPts val="700"/>
              </a:spcAft>
              <a:buNone/>
            </a:pPr>
            <a:r>
              <a:rPr lang="en-US" sz="12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429 → limits per-tenant или лишний поток; много стримов → label-кардинальность агента; медленные запросы → сужать label'ами и временем</a:t>
            </a:r>
            <a:endParaRPr lang="en-US" sz="1250" dirty="0"/>
          </a:p>
          <a:p>
            <a:pPr marL="127000" indent="-127000">
              <a:buSzPct val="100000"/>
              <a:buChar char="•"/>
            </a:pPr>
            <a:r>
              <a:rPr lang="en-US" sz="12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Grafana — </a:t>
            </a:r>
            <a:pPr indent="0" marL="0">
              <a:spcAft>
                <a:spcPts val="700"/>
              </a:spcAft>
              <a:buNone/>
            </a:pPr>
            <a:r>
              <a:rPr lang="en-US" sz="12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«datasource timeout» — болезнь источника: воспроизвести запрос напрямую, лечить recording rules</a:t>
            </a:r>
            <a:endParaRPr lang="en-US" sz="1250" dirty="0"/>
          </a:p>
          <a:p>
            <a:pPr marL="127000" indent="-127000">
              <a:buSzPct val="100000"/>
              <a:buChar char="•"/>
            </a:pPr>
            <a:r>
              <a:rPr lang="en-US" sz="12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Авария всего стека — </a:t>
            </a:r>
            <a:pPr indent="0" marL="0">
              <a:spcAft>
                <a:spcPts val="700"/>
              </a:spcAft>
              <a:buNone/>
            </a:pPr>
            <a:r>
              <a:rPr lang="en-US" sz="12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восстановление: хранилища данных → сборщики → алертинг → визуализация; учение «мониторинг умер» — по расписанию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prometheus.io/docs/prometheus/latest/storage · elastic.co/guide (cluster allocation explain, disk watermarks) · grafana.com/docs/loki/latest/operations</a:t>
            </a:r>
            <a:endParaRPr lang="en-US" sz="1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1F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82296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2E74B5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8229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868680" y="2148840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spc="300" kern="0" dirty="0">
                <a:solidFill>
                  <a:srgbClr val="9FC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F · ТОМ I, ЧАСТЬ IX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22960" y="2514600"/>
            <a:ext cx="106070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Гибрид и мультиоблако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868680" y="4206240"/>
            <a:ext cx="1042416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Каналы связности и BGP на стыке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Адресный план, identity, DNS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DR-паттерны и гравитация данных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Мультиоблако: слои унификации и цена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E82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43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868680" y="6419088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 блока: </a:t>
            </a:r>
            <a:pPr indent="0" marL="0">
              <a:buNone/>
            </a:pPr>
            <a:r>
              <a:rPr lang="en-US" sz="1000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осн. курс, часть IX · RFC 1918 · документация облачных interconnect-сервисов</a:t>
            </a:r>
            <a:endParaRPr lang="en-US" sz="1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Гибрид: on-prem + облачный IaaS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Гравитация данных: считать там, где лежат данные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Каналы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site-to-site IPsec (быстро, негарантированно; всегда как резерв) → выделенные подключения (гарантированная полоса, ниже egress) → SD-WAN поверх нескольких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Стык BGP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фильтры + max-prefix в обе стороны, приватные ASN, два туннеля/канала в разные зоны шлюза; симметрия под stateful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Адресный план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непересекающиеся суперблоки per площадка/провайдер ДО первого туннеля; пересечения = вечный NAT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Identity и DNS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федерация IdP → IAM (SSO+MFA людям, OIDC-креды автоматике, ноль «вечных ключей»); split-horizon DNS форвардингом в обе стороны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Egress-экономика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исходящий трафик тарифицируется: «болтливые» связки и репликация всего подряд стоят как вычисления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IaC поверх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Terraform-провайдеры обеих сторон + общий динамический инвентори Ansible; наблюдаемость единая, синтетика через стык — SLI канала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Паттерны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 в облако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 light → warm standby → hot: RTO/стоимость по ступеням; учения обязательны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Burst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база on-prem, пик автоскейлом в облаке — для stateless; данные у базы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Данные локально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регуляторика: фронты в облаке, интеграция очередями, не «растянутой БД»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K8s-унификатор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кластеры везде под одним GitOps (ApplicationSet)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осн. курс, лекция 39 · opengitops.dev · документация Direct Connect / ExpressRoute / Cloud Interconnect</a:t>
            </a:r>
            <a:endParaRPr lang="en-US" sz="1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Мультиоблако: между IaaS-провайдерами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Осознанная архитектура под требование, не «на всякий случай»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Обоснования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независимость от вендора, резидентность в юрисдикциях, уникальные сервисы/регионы, требования клиентов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Честная цена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экспертиза ×N, наименьший общий знаменатель, меж-облачный egress, удвоение квот и биллинг-аналитики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Сети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mesh IPsec/WireGuard (N×(N−1)/2 туннелей) → hub через колокацию с подключениями ко всем → cloud exchange (виртуальные каналы облако↔облако)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Данные — главная проблема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синхронная репликация между провайдерами почти всегда невозможна по латентности: per-region владение, асинхронные реплики, объектная репликация, event-driven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Трафик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гео/взвешенный DNS с health-check и коротким TTL, anycast; failover-план записан и отрепетирован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Бэкапы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3-2-1 в мультиоблачном прочтении: копия у другого провайдера, независимые креды, object-lock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Слои унификации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Provisioning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Terraform: один язык, модули с общим интерфейсом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Конфигурация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Ansible + инвентори всех провайдеров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Рантайм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Kubernetes + GitOps — главный практический унификатор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Идентичность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центральный IdP + федерация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Наблюдаемость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общий стек, единые SLO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осн. курс, лекция 40 · документация Megaport / Equinix Fabric · rclone.org</a:t>
            </a:r>
            <a:endParaRPr lang="en-US" sz="1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1F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82296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2E74B5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8229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868680" y="2148840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spc="300" kern="0" dirty="0">
                <a:solidFill>
                  <a:srgbClr val="9FC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G · ТОМ II, ЧАСТИ I–III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22960" y="2514600"/>
            <a:ext cx="106070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СУБД: от нуля до профессии DBA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868680" y="4206240"/>
            <a:ext cx="1042416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Реляционная модель, ACID, изоляция, MVCC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Страницы, WAL, B-tree, оптимизатор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PostgreSQL · MySQL · MS SQL · MongoDB · SQLite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Бэкапы/PITR, репликация и HA, производительность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E82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46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868680" y="6419088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 блока: </a:t>
            </a:r>
            <a:pPr indent="0" marL="0">
              <a:buNone/>
            </a:pPr>
            <a:r>
              <a:rPr lang="en-US" sz="1000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postgresql.org/docs · dev.mysql.com/doc · learn.microsoft.com/sql · mongodb.com/docs · sqlite.org/docs</a:t>
            </a:r>
            <a:endParaRPr lang="en-US" sz="1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Зачем СУБД и транзакции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Четыре задачи, которые не решает файл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47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СУБД решает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конкурентный доступ (транзакции), целостность (constraints), долговечность и восстановление (журнал), эффективный поиск (индексы+оптимизатор)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ACID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Atomicity (всё или ничего), Consistency (правила соблюдены), Isolation (не видят чужих промежуточных), Durability (COMMIT переживает сбой — за счёт WAL)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MVCC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UPDATE создаёт новую версию строки; читатели видят снимок и не блокируют писателей; цена — уборка старых версий (VACUUM/purge)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Deadlock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цикл блокировок: СУБД убивает одну транзакцию — приложение обязано повторить; профилактика: короткие транзакции, единый порядок доступа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Тихий убийца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idle in transaction: держит блокировки и версии — таймауты обязательны в проде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Уровни изоляции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 Committed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дефолт PG/MSSQL: свежий снимок на оператор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Repeatable Read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дефолт InnoDB; в PG — снимок транзакции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Serializable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эквивалент последовательного; код умеет ретраи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Аномалии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dirty / non-repeatable / phantom / lost update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postgresql.org/docs/current/transaction-iso.html · dev.mysql.com/doc (InnoDB transaction model)</a:t>
            </a:r>
            <a:endParaRPr lang="en-US" sz="1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Как СУБД хранит и находит: страницы, WAL, B-tree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Понимание WAL — самое рентабельное знание тома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48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Страница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единица I/O (8 КБ PG/MSSQL, 16 КБ InnoDB); buffer pool кэширует; изменения — сначала в кэше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запись об изменении последовательно в журнал + fsync на COMMIT: durability дешёвой последовательной записью; после сбоя — redo/undo. Журнал = источник репликации и PITR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Checkpoint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сброс грязных страниц + отметка: ограничивает время восстановления ценой всплеска I/O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fsync честный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только с PLP-дисками и cache=none в ВМ — иначе COMMIT — обещание, не гарантия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B-tree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O(log N); составной (a,b) работает по a и a+b, не по b (левый префикс); покрывающий (INCLUDE) — index-only; селективность решает; каждый индекс — плата на записи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Оптимизатор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план по стоимости на статистике; функция на колонке в WHERE прячет индекс; EXPLAIN — базовый навык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16233A"/>
          </a:solidFill>
          <a:ln/>
          <a:effectLst>
            <a:outerShdw sx="100000" sy="100000" kx="0" ky="0" algn="bl" rotWithShape="0" blurRad="76200" dist="25400" dir="5400000">
              <a:srgbClr val="8A94A6">
                <a:alpha val="3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Правила B-tree наизусть: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1. (a,b) ищет по a, по a+b;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по одному b - НЕТ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2. Индекс отдаёт ORDER BY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по своему порядку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3. INCLUDE-колонки =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index-only scan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4. Низкая селективность =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индекс бесполезен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(частичный WHERE спасает)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5. Функция на колонке =</a:t>
            </a:r>
            <a:endParaRPr lang="en-US" sz="11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индекс мимо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postgresql.org/docs/current/wal-intro.html · use-the-index-luke.com · learn.microsoft.com/sql (pages and extents)</a:t>
            </a:r>
            <a:endParaRPr lang="en-US" sz="1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Пять СУБД: суть каждой в одну строку смысла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49</a:t>
            </a:r>
            <a:endParaRPr lang="en-US" sz="1000" dirty="0"/>
          </a:p>
        </p:txBody>
      </p:sp>
      <p:graphicFrame>
        <p:nvGraphicFramePr>
          <p:cNvPr id="5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188720"/>
          <a:ext cx="11274552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3291840"/>
                <a:gridCol w="6428232"/>
              </a:tblGrid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СУБД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Архитектурный центр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Что знать наизусть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PostgreSQL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Процесс на соединение; MVCC с VACUUM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Пулер обязателен; autovacuum ускоряют, не выключают; wraparound-алерт; JSONB+GIN; CREATE INDEX CONCURRENTLY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MySQL/InnoDB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Таблица = B-tree по первичному ключу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PK узкий и монотонный (UUID в PK — беда); binlog ROW + GTID; semi-sync; utf8mb4; buffer pool ~70% RAM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MS SQL Server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tempdb — общая рабочая зона; журнал с VLF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FULL ⇒ log-бэкапы или .ldf съест диск; RCSI; Query Store всегда; tempdb несколько файлов; DBCC CHECKDB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MongoDB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Replica set: выборы большинством, oplog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w:majority — прод-стандарт (иначе rollback свежих записей); shard key навсегда; $elemMatch; ESR-индексы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SQLite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Библиотека, БД = один файл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WAL-режим; один писатель; никогда поверх NFS; Litestream для PITR; STRICT-таблицы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postgresql.org/docs · dev.mysql.com/doc/refman (InnoDB) · learn.microsoft.com/sql · mongodb.com/docs/manual · sqlite.org/wal.html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Виртуализация: определение и классификация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Абстракция + изоляция + мультиплексирование ресурса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11183112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4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Зачем — </a:t>
            </a:r>
            <a:pPr indent="0" marL="0">
              <a:spcAft>
                <a:spcPts val="700"/>
              </a:spcAft>
              <a:buNone/>
            </a:pPr>
            <a:r>
              <a:rPr lang="en-US" sz="14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консолидация (утилизация 10–20% → 60–80%), изоляция и мультиарендность, HA/DR и живая миграция, скорость поставки (машина = API-вызов), тестовые песочницы, сегментация безопасности</a:t>
            </a:r>
            <a:endParaRPr lang="en-US" sz="1400" dirty="0"/>
          </a:p>
          <a:p>
            <a:pPr indent="0" marL="0">
              <a:spcBef>
                <a:spcPts val="500"/>
              </a:spcBef>
              <a:spcAft>
                <a:spcPts val="400"/>
              </a:spcAft>
              <a:buNone/>
            </a:pPr>
            <a:r>
              <a:rPr lang="en-US" sz="14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Классификация</a:t>
            </a:r>
            <a:endParaRPr lang="en-US" sz="1400" dirty="0"/>
          </a:p>
          <a:p>
            <a:pPr marL="127000" indent="-127000">
              <a:buSzPct val="100000"/>
              <a:buChar char="•"/>
            </a:pPr>
            <a:r>
              <a:rPr lang="en-US" sz="14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Гипервизор тип 1 / тип 2 — </a:t>
            </a:r>
            <a:pPr indent="0" marL="0">
              <a:spcAft>
                <a:spcPts val="700"/>
              </a:spcAft>
              <a:buNone/>
            </a:pPr>
            <a:r>
              <a:rPr lang="en-US" sz="14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железе (ESXi, KVM, Hyper-V) / поверх ОС (VirtualBox, Workstation)</a:t>
            </a:r>
            <a:endParaRPr lang="en-US" sz="1400" dirty="0"/>
          </a:p>
          <a:p>
            <a:pPr marL="127000" indent="-127000">
              <a:buSzPct val="100000"/>
              <a:buChar char="•"/>
            </a:pPr>
            <a:r>
              <a:rPr lang="en-US" sz="14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Полная аппаратная — </a:t>
            </a:r>
            <a:pPr indent="0" marL="0">
              <a:spcAft>
                <a:spcPts val="700"/>
              </a:spcAft>
              <a:buNone/>
            </a:pPr>
            <a:r>
              <a:rPr lang="en-US" sz="14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 VT-x/AMD-V + EPT/NPT: гость не модифицирован, привилегированные инструкции перехватывает железо</a:t>
            </a:r>
            <a:endParaRPr lang="en-US" sz="1400" dirty="0"/>
          </a:p>
          <a:p>
            <a:pPr marL="127000" indent="-127000">
              <a:buSzPct val="100000"/>
              <a:buChar char="•"/>
            </a:pPr>
            <a:r>
              <a:rPr lang="en-US" sz="14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Паравиртуализация — </a:t>
            </a:r>
            <a:pPr indent="0" marL="0">
              <a:spcAft>
                <a:spcPts val="700"/>
              </a:spcAft>
              <a:buNone/>
            </a:pPr>
            <a:r>
              <a:rPr lang="en-US" sz="14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гость знает о гипервизоре; сегодня живёт как virtio/vmxnet3-устройства внутри полной виртуализации</a:t>
            </a:r>
            <a:endParaRPr lang="en-US" sz="1400" dirty="0"/>
          </a:p>
          <a:p>
            <a:pPr marL="127000" indent="-127000">
              <a:buSzPct val="100000"/>
              <a:buChar char="•"/>
            </a:pPr>
            <a:r>
              <a:rPr lang="en-US" sz="14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Эмуляция — </a:t>
            </a:r>
            <a:pPr indent="0" marL="0">
              <a:spcAft>
                <a:spcPts val="700"/>
              </a:spcAft>
              <a:buNone/>
            </a:pPr>
            <a:r>
              <a:rPr lang="en-US" sz="14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трансляция чужой архитектуры (QEMU TCG) — медленно, но кросс-платформенно</a:t>
            </a:r>
            <a:endParaRPr lang="en-US" sz="1400" dirty="0"/>
          </a:p>
          <a:p>
            <a:pPr marL="127000" indent="-127000">
              <a:buSzPct val="100000"/>
              <a:buChar char="•"/>
            </a:pPr>
            <a:r>
              <a:rPr lang="en-US" sz="14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Контейнерная (OS-level) — </a:t>
            </a:r>
            <a:pPr indent="0" marL="0">
              <a:spcAft>
                <a:spcPts val="700"/>
              </a:spcAft>
              <a:buNone/>
            </a:pPr>
            <a:r>
              <a:rPr lang="en-US" sz="14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одно ядро, изоляция namespaces+cgroups: миллисекундный старт, максимальная плотность, общая поверхность ядра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docs.kernel.org/virt/kvm/index.html · qemu.org/docs/master · Intel SDM Vol. 3C (VMX)</a:t>
            </a:r>
            <a:endParaRPr lang="en-US" sz="1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Бэкапы и PITR: единственная защита от DELETE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Бэкап существует после успешного restore-теста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Логический vs физический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выгрузка объектов (переносима, без PITR) против копии файлов+журналов (быстро, масштабируемо, основа PITR)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PITR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базовая копия + непрерывный архив журналов = восстановление на любую секунду («за минуту до DROP») — от этого не спасает никакая репликация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3-2-1 + иммутабельность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копия вне площадки, object-lock: компрометация не уничтожает копии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Restore-тесты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ежеквартально с секундомером (RTO) и проверкой данных (RPO); мониторинг возраста последнего успешного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Консистентность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физический — журналом; снапшоты платформ — только с fsfreeze/hot-backup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Инструменты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PostgreSQL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pgBackRest / WAL-G (инкременты, S3, delta-restore)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MySQL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XtraBackup / clone plugin + binlog-архив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SQL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→ DIFF → LOG цепочки; CHECKSUM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MongoDB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percona-backup-mongodb (PITR по oplog)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SQLite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VACUUM INTO / Litestream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pgbackrest.org · docs.percona.com (XtraBackup, PBM) · learn.microsoft.com/sql/relational-databases/backup-restore</a:t>
            </a:r>
            <a:endParaRPr lang="en-US" sz="1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Репликация, HA и производительность: метод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51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1143000"/>
            <a:ext cx="6126480" cy="516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Репликация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физическая (поток журнала — точная копия) vs логическая (строки — выборочность, кросс-версии); sync = RPO 0 ценой латентности, async = быстрая с потерей хвоста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Failover без вранья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кворум + fencing старого primary (иначе split-brain); клиенты — через VIP/proxy/listener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Стеки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PG: Patroni+etcd+HAProxy · MySQL: GTID + orchestrator / InnoDB Cluster · MSSQL: Always On AG (WSFC-кворум) · Mongo: replica set сам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Метрики HA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lag (байты/секунды), «кто primary» — событие с алертом, слоты/журналы; учения switchover регулярны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 производительности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(1) USE узла (+steal, fsync-латентность) → (2) ожидания СУБД → (3) топ запросов по времени и ЧИСЛУ вызовов (ловит N+1) → (4) план конкретного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Пулер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обязателен: тысяча коннектов к PG = тысяча процессов; размер пула — десятки, от ядер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6949440" y="1143000"/>
            <a:ext cx="4782312" cy="512064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8" name="Text 6"/>
          <p:cNvSpPr/>
          <p:nvPr/>
        </p:nvSpPr>
        <p:spPr>
          <a:xfrm>
            <a:off x="7150608" y="1289304"/>
            <a:ext cx="4379976" cy="4828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Убийцы запросов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Функции/приведения на колонках — индекс мимо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 * через полмира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N+1 из ORM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OFFSET-глубокая пагинация → keyset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Отсутствующая/устаревшая статистика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patroni.readthedocs.io · dev.mysql.com/doc (Group Replication) · learn.microsoft.com/sql (Always On AG) · mongodb.com/docs (replication)</a:t>
            </a:r>
            <a:endParaRPr lang="en-US" sz="1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1F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82296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2E74B5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8229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868680" y="2148840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spc="300" kern="0" dirty="0">
                <a:solidFill>
                  <a:srgbClr val="9FC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H · ТОМ II, ЧАСТИ IV–V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22960" y="2514600"/>
            <a:ext cx="106070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Глубокое погружение и языки запросов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868680" y="4206240"/>
            <a:ext cx="1042416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SQL: SQLOS, RCSI, Query Store · PostgreSQL: WAL/LSN, планировщик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MongoDB: WiredTiger, выборы, шардирование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Redis и ClickHouse: полные курсы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SQL / MQL / Redis / ClickHouse SQL — с механикой каждой конструкции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E82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52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868680" y="6419088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 блока: </a:t>
            </a:r>
            <a:pPr indent="0" marL="0">
              <a:buNone/>
            </a:pPr>
            <a:r>
              <a:rPr lang="en-US" sz="1000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learn.microsoft.com/sql · postgresql.org/docs · mongodb.com/docs · redis.io/docs · clickhouse.com/docs</a:t>
            </a:r>
            <a:endParaRPr lang="en-US" sz="1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SQL глубоко: SQLOS, версии, оптимизатор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Wait statistics — язык диагностики сервера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53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SQLOS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свой планировщик: scheduler на ядро, кооперативные worker'ы; ожидания перечисляют, чем платим: SOS_SCHEDULER_YIELD (CPU), PAGEIOLATCH (диск/память), WRITELOG (том журнала), RESOURCE_SEMAPHORE (очередь за memory grant), LCK_* (блокировки)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 cache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ad-hoc без параметров раздувают кэш одноразовыми планами; memory grants: недооценка = spill в tempdb, переоценка = очередь; feedback 2019+ корректирует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RCSI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чтения по версиям из tempdb: читатели не ждут писателей; +14 байт/строка, следить за долгими транзакциями; рекомендованный дефолт OLTP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Эскалация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~5000 блокировок → табличная: массовые правки — партиями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Sniffing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план под первый параметр: RECOMPILE точечно, Query Store hints, PSP-оптимизация 2022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Query Store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история планов + регрессии + принудительная фиксация: включён на каждой прод-БД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Columnstore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rowgroups ~1 млн, сегментная элиминация, batch mode; AG: sync = hardened log, две очереди — send и redo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PostgreSQL глубоко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0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Кортеж — </a:t>
            </a:r>
            <a:pPr indent="0" marL="0">
              <a:spcAft>
                <a:spcPts val="700"/>
              </a:spcAft>
              <a:buNone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xmin/xmax/ctid; FSM + visibility map (index-only)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0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WAL — </a:t>
            </a:r>
            <a:pPr indent="0" marL="0">
              <a:spcAft>
                <a:spcPts val="700"/>
              </a:spcAft>
              <a:buNone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LSN — язык репликации; слоты держат WAL: брошенный слот съедает диск (max_slot_wal_keep_size)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0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Sync тонко — </a:t>
            </a:r>
            <a:pPr indent="0" marL="0">
              <a:spcAft>
                <a:spcPts val="700"/>
              </a:spcAft>
              <a:buNone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 1 (r1,r2); synchronous_commit per-транзакция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0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Vacuum — </a:t>
            </a:r>
            <a:pPr indent="0" marL="0">
              <a:spcAft>
                <a:spcPts val="700"/>
              </a:spcAft>
              <a:buNone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формула порогов + cost-лимиты; wraparound-алерт &lt; 800M; pg_repack онлайн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0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Планы — </a:t>
            </a:r>
            <a:pPr indent="0" marL="0">
              <a:spcAft>
                <a:spcPts val="700"/>
              </a:spcAft>
              <a:buNone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Bitmap scan — средняя селективность; 3 join-метода; расширенная статистика лечит корреляции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learn.microsoft.com/sql (SQLOS, Query Store, RCSI, columnstore) · postgresql.org/docs (MVCC, WAL, planner)</a:t>
            </a:r>
            <a:endParaRPr lang="en-US" sz="1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MongoDB глубоко: движок, выборы, шарды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54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1143000"/>
            <a:ext cx="6126480" cy="516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WiredTiger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кэш ~50% RAM; eviction фоном с 80%, с 95% — принудительно потоками приложений (латентность прыгает): cache dirty/used % — первые метрики; tickets = лимиты параллельности — исчерпание значит «диск не тянет», а не «поднять лимит»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Долговечность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журнал ~100 мс + чекпойнты 60 с; снимки с timestamps = read concern majority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Выборы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Raft-подобные term'ы; priority/votes/hidden/delayed; окно oplog — предел простоя реплики (иначе initial sync); flow control придерживает primary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Rollback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изолированный ex-primary откатывает непринятое большинством — вот почему w:1 теряет данные, а w:majority — нет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Шарды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чанки 128 МБ, balancer в окна; jumbo = плохой ключ; запрос без shard key = scatter-gather; zone sharding — гео и tiering; resharding (5.0+) существует, но дорог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Планы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examined/returned ≈ 1 — здоровье; ESR-порядок составных; профайлер level 1 slowms (level 2 — сам создаёт нагрузку)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6949440" y="1143000"/>
            <a:ext cx="4782312" cy="512064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8" name="Text 6"/>
          <p:cNvSpPr/>
          <p:nvPr/>
        </p:nvSpPr>
        <p:spPr>
          <a:xfrm>
            <a:off x="7150608" y="1289304"/>
            <a:ext cx="4379976" cy="4828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Паттерны схем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Bucket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мелкие события пачками в документ (time-series)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Computed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агрегаты при записи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Outlier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аномальные сущности отдельно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Subset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горячие поля в основном документе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Главный сдвиг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схема проектируется от запросов и их частот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mongodb.com/docs (WiredTiger, replication internals, sharding) · mongodb.com/docs/manual/core/data-model-design</a:t>
            </a:r>
            <a:endParaRPr lang="en-US" sz="1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Redis: полный курс на одном слайде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Однопоточный: одна медленная команда останавливает всех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55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Структуры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string/INCR, hash, list+BLPOP, set, zset (skiplist: лидерборды, rate limit), bitmap, HLL (~0.8% в 12 КБ), streams (XADD → группы → XACK → PEL → XAUTOCLAIM = честная at-least-once очередь)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Персистентность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RDB (fork: CoW-память ×2 под записью!) + AOF everysec (потеря ≤ 1 c) — гибрид как прод-норма; RPO решается appendfsync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async-реплики (+ WAIT точечно); Sentinel — кворумный failover одиночного мастера; Cluster — 16384 слота, hash tags {user:42}, MOVED/ASK, min-replicas-to-write против split-brain; между ЦОД НЕ растягивать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Память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maxmemory всегда; политика по роли: allkeys-lfu кэшу, noeviction данным/очередям — и роли не смешивать в одном инстансе; big keys → UNLINK/SCAN; --bigkeys/--hotkeys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Атомарность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точная команда вместо GET+SET; SET NX PX + токен + Lua-release = блокировка; KEYS[]/ARGV[] — иначе Cluster сломан; Redlock — с пониманием критики (fencing tokens)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Кэш-паттерны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cache-aside + DEL-инвалидация + TTL-страховка; stampede: jitter, мьютекс пересборки, early refresh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16233A"/>
          </a:solidFill>
          <a:ln/>
          <a:effectLst>
            <a:outerShdw sx="100000" sy="100000" kx="0" ky="0" algn="bl" rotWithShape="0" blurRad="76200" dist="25400" dir="5400000">
              <a:srgbClr val="8A94A6">
                <a:alpha val="3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SET key v EX 60 NX      # TTL атомарно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SET key v KEEPTTL       # не сбросить TTL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EXPIRE k 30 GT          # продлить безопасно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SCAN cur MATCH p COUNT 500  # не KEYS!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ZRANGE lb (100 +inf BYSCORE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ZRANGE idx [te [te\xff BYLEX LIMIT 0 10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XREADGROUP GROUP g w1 COUNT 10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BLOCK 5000 STREAMS ev &gt;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XAUTOCLAIM ev g w2 60000 0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блокировка: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SET lock tok NX PX 30000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EVAL "if redis.call('GET',KEYS[1])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==ARGV[1] then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return redis.call('DEL',KEYS[1]) end"</a:t>
            </a:r>
            <a:endParaRPr lang="en-US" sz="9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9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1 lock tok</a:t>
            </a:r>
            <a:endParaRPr lang="en-US" sz="9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redis.io/docs (data types, persistence, cluster spec, patterns/distributed-locks) · valkey.io/docs</a:t>
            </a:r>
            <a:endParaRPr lang="en-US" sz="1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ClickHouse: полный курс на одном слайде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Колоночность: читаем 3 колонки из 200 + сжатие + векторизация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MergeTree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каждая вставка = новая часть; фоновые слияния; закон: вставлять редко и пачками (тысячи+ строк), иначе Too many parts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BY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разрежённый первичный индекс (гранулы 8192): порядок колонок от фильтров, низкая кардинальность первыми; PARTITION BY — крупно (месяц), для TTL/удалений, не «для скорости»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Движки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Replacing (дедуп при слияниях; FINAL дорог — argMax-паттерн), Summing/Aggregating (-State/-Merge для точных витрин), Collapsing; TTL → диски/тома (tiering); MV = insert-триггер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Распределённость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ReplicatedMergeTree + Keeper (Raft): мультимастер вставок, части разъезжаются фоном; Distributed поверх шардов; IN/JOIN по распределённой — только GLOBAL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Запросы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PREWHERE (двухфазное чтение), -If-комбинаторы (сводная одним проходом), массивы+лямбды, ASOF JOIN (ближайшее по времени), словари dictGet вместо JOIN измерений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Ресурсы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правая таблица JOIN — в память; max_memory_usage, квоты аналитикам; кодеки ZSTD/Delta/Gorilla, LowCardinality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Эксплуатация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system.* — </a:t>
            </a:r>
            <a:pPr indent="0" marL="0">
              <a:spcAft>
                <a:spcPts val="700"/>
              </a:spcAft>
              <a:buNone/>
            </a:pPr>
            <a:r>
              <a:rPr lang="en-US" sz="11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parts (алерт на число!), merges, mutations, query_log, replication_queue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Мутации — </a:t>
            </a:r>
            <a:pPr indent="0" marL="0">
              <a:spcAft>
                <a:spcPts val="700"/>
              </a:spcAft>
              <a:buNone/>
            </a:pPr>
            <a:r>
              <a:rPr lang="en-US" sz="11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ALTER UPDATE/DELETE = переписывание частей: редкие массовые, не операционка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EXPLAIN — </a:t>
            </a:r>
            <a:pPr indent="0" marL="0">
              <a:spcAft>
                <a:spcPts val="700"/>
              </a:spcAft>
              <a:buNone/>
            </a:pPr>
            <a:r>
              <a:rPr lang="en-US" sz="11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indexes=1 — сколько гранул отсечено: проверка каждого дизайна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Бэкап — </a:t>
            </a:r>
            <a:pPr indent="0" marL="0">
              <a:spcAft>
                <a:spcPts val="700"/>
              </a:spcAft>
              <a:buNone/>
            </a:pPr>
            <a:r>
              <a:rPr lang="en-US" sz="11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BACKUP/RESTORE в S3; реплика ≠ бэкап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clickhouse.com/docs (MergeTree, replication, Distributed, EXPLAIN) · clickhouse.com/docs/operations</a:t>
            </a:r>
            <a:endParaRPr lang="en-US" sz="1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SQL: язык до конца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 кита корректности: порядок, NULL, семантика JOIN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57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Логический порядок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→ WHERE → GROUP → HAVING → SELECT → DISTINCT → ORDER → LIMIT: объясняет, почему алиасы не видны в WHERE и окна нельзя в фильтр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NULL/3VL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сравнение с NULL = UNKNOWN; WHERE пропускает только TRUE; NOT IN с NULL в подзапросе возвращает пусто — NOT EXISTS корректен; агрегаты NULL пропускают; GROUP BY/DISTINCT считают NULL равными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JOIN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LEFT + условие правой таблицы в WHERE = молча INNER (условие — в ON); semi/anti — EXISTS/NOT EXISTS; LATERAL/APPLY — top-N per group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Окна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PARTITION/ORDER/frame; дефолтный RANGE включает «ровесников» — бегущая сумма ступенями: писать ROWS UNBOUNDED PRECEDING явно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DML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upsert: ON CONFLICT / ON DUPLICATE KEY / MERGE; RETURNING/OUTPUT; массовое — партиями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Sargability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функция/приведение на колонке = индекс мимо: диапазоны по «голой» колонке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16233A"/>
          </a:solidFill>
          <a:ln/>
          <a:effectLst>
            <a:outerShdw sx="100000" sy="100000" kx="0" ky="0" algn="bl" rotWithShape="0" blurRad="76200" dist="25400" dir="5400000">
              <a:srgbClr val="8A94A6">
                <a:alpha val="3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-- убитый LEFT (классика):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LEFT JOIN o ON o.cid=c.id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WHERE o.status='paid'   -- INNER!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-- верно: ... AND o.status='paid' в ON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-- top-N per group: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row_number() OVER (PARTITION BY cid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ORDER BY ts DESC) rn ... WHERE rn&lt;=3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-- keyset вместо OFFSET: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WHERE (ts,id) &lt; (:last_ts,:last_id)</a:t>
            </a:r>
            <a:endParaRPr lang="en-US" sz="100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0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ORDER BY ts DESC, id DESC LIMIT 50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ISO/IEC 9075 (SQL) · postgresql.org/docs/current/queries.html · modern-sql.com</a:t>
            </a:r>
            <a:endParaRPr lang="en-US" sz="1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MQL, Redis-язык, ClickHouse SQL: квинтэссенция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1143000"/>
            <a:ext cx="6126480" cy="516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MQL фильтры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равенство «пронзает» массивы; $elemMatch связывает условия на ОДНОМ элементе (без него — на разных: главная логическая ошибка); «нет поля» ≠ null ($exists); regex по индексу — только с ^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MQL update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атомарные операторы вместо перезаписи: $set/$inc/$push($each,$slice)/$addToSet; $[i]+arrayFilters; findOneAndUpdate — основа очередей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$match первым (индексы!) → $project сужает → $group (аккумуляторы; $push следит за размером) → $unwind(+preserveNull) → $lookup (редко и осознанно) → $facet/$setWindowFields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Redis-язык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команда атомарна; SCAN-гарантии («существовавший весь обход — вернётся, дубликаты возможны»); MATCH после выборки шага; лениво истекающие TTL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 SQL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алиасы можно в WHERE (нестандарт!); SAMPLE, LIMIT n BY, WITH TOTALS, FORMAT; uniq vs uniqExact — точность как инженерное решение; arrayJoin размножает — сужать до него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6949440" y="1143000"/>
            <a:ext cx="4782312" cy="512064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8" name="Text 6"/>
          <p:cNvSpPr/>
          <p:nvPr/>
        </p:nvSpPr>
        <p:spPr>
          <a:xfrm>
            <a:off x="7150608" y="1289304"/>
            <a:ext cx="4379976" cy="4828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Антипаттерны запросов (В.1–В.12)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SQL — </a:t>
            </a:r>
            <a:pPr indent="0" marL="0">
              <a:spcAft>
                <a:spcPts val="700"/>
              </a:spcAft>
              <a:buNone/>
            </a:pPr>
            <a:r>
              <a:rPr lang="en-US" sz="11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 *, NOT IN+NULL, DISTINCT-скотч, UNION вместо ALL, OFFSET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MQL — </a:t>
            </a:r>
            <a:pPr indent="0" marL="0">
              <a:spcAft>
                <a:spcPts val="700"/>
              </a:spcAft>
              <a:buNone/>
            </a:pPr>
            <a:r>
              <a:rPr lang="en-US" sz="11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$where/JS, неякорённый regex, массивы без $elemMatch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Redis — </a:t>
            </a:r>
            <a:pPr indent="0" marL="0">
              <a:spcAft>
                <a:spcPts val="700"/>
              </a:spcAft>
              <a:buNone/>
            </a:pPr>
            <a:r>
              <a:rPr lang="en-US" sz="11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Lua с ключами мимо KEYS[], O(N)-команды в проде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0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 — </a:t>
            </a:r>
            <a:pPr indent="0" marL="0">
              <a:spcAft>
                <a:spcPts val="700"/>
              </a:spcAft>
              <a:buNone/>
            </a:pPr>
            <a:r>
              <a:rPr lang="en-US" sz="11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фильтры мимо префикса ORDER BY, FINAL повсюду, JOIN гигантов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mongodb.com/docs (query operators, aggregation) · redis.io/commands · clickhouse.com/docs/sql-reference</a:t>
            </a:r>
            <a:endParaRPr lang="en-US" sz="1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solidFill>
          <a:srgbClr val="1F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" y="82296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2E74B5"/>
          </a:solidFill>
          <a:ln/>
        </p:spPr>
      </p:sp>
      <p:sp>
        <p:nvSpPr>
          <p:cNvPr id="3" name="Text 1"/>
          <p:cNvSpPr/>
          <p:nvPr/>
        </p:nvSpPr>
        <p:spPr>
          <a:xfrm>
            <a:off x="822960" y="8229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868680" y="2148840"/>
            <a:ext cx="10424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spc="300" kern="0" dirty="0">
                <a:solidFill>
                  <a:srgbClr val="9FC1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I · ТОМ II, ЧАСТЬ VI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22960" y="2514600"/>
            <a:ext cx="106070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 SRE, мультисайт и мультимастер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868680" y="4206240"/>
            <a:ext cx="1042416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SLI/SLO для баз: латентность по классам, лаг, RPO как SLO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Мультисайт: физика RTT, кворум 2+2+1, автоматика vs человек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Мультимастер: четыре класса решений в open source</a:t>
            </a:r>
            <a:endParaRPr lang="en-US" sz="1500" dirty="0"/>
          </a:p>
          <a:p>
            <a:pPr marL="152400" indent="-1524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Референсные архитектуры: Patroni, Galera, Mongo, ClickHouse, Yugabyte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E82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59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868680" y="6419088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 блока: </a:t>
            </a:r>
            <a:pPr indent="0" marL="0">
              <a:buNone/>
            </a:pPr>
            <a:r>
              <a:rPr lang="en-US" sz="1000" dirty="0">
                <a:solidFill>
                  <a:srgbClr val="8FA6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sre.google · patroni.readthedocs.io · galeracluster.com/library · dev.mysql.com/doc (Group Replication) · docs.yugabyte.com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ВМ против контейнеров: как выбирать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00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188720"/>
          <a:ext cx="11274552" cy="914400"/>
        </p:xfrm>
        <a:graphic>
          <a:graphicData uri="http://schemas.openxmlformats.org/drawingml/2006/table">
            <a:tbl>
              <a:tblPr/>
              <a:tblGrid>
                <a:gridCol w="2331720"/>
                <a:gridCol w="4434840"/>
                <a:gridCol w="4507992"/>
              </a:tblGrid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Критерий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Виртуальные машины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Контейнеры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Единица изоляции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Аппаратная: своё ядро и ОС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Процесс с изоляцией ядра Linux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Старт / накладные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Секунды, гигабайты RAM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Миллисекунды, мегабайты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Граница безопасности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Сильная (гипервизор)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Слабее (общее ядро); усиление: Kata, gVisor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Жизненный цикл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Долгоживущие, stateful, «питомцы»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Immutable, короткоживущие, «скот»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Типовые нагрузки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СУБД, legacy, Windows, аппаратно-зависимое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Микросервисы, stateless, batch, CI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Оркестрация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vSphere / Proxmox / OpenStack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Kubernetes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6071616"/>
            <a:ext cx="112745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Вопрос не «ВМ или контейнеры», а «что где»: узлы K8s — это ВМ; KubeVirt тащит остаток ВМ внутрь K8s.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kubernetes.io/docs/concepts · docs.docker.com/get-started</a:t>
            </a:r>
            <a:endParaRPr lang="en-US" sz="1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 SRE: надёжность баз данных инженерно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RPO — это SLO, который измеряется, а не предполагается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 набора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доступность (успешные/все у потребителя), латентность p99 по классам (точечные чтения / записи / отчёты — раздельно), свежесть реплик, долговечность: возраст последнего бэкапа/архива + restore-тесты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Бюджет ошибок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сожгли — замораживаются рискованные изменения (мажоры, миграции, конфиг); burn-rate алертинг по осн. курсу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слоёв наблюдаемости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узла (+steal, fsync) → здоровье инстанса → репликация/кворум → запросы (время И число вызовов) → долговечность → ёмкость с прогнозом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Изменения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классификация по риску; миграции только из git с линтом опасных операций и прогоном на прод-объёме; канареечная реплика; стоп-условия отката записаны до начала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Game days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убийство primary (RTO факт), заполнение диска журналами, деградация сети, PITR с секундомером; молчание алерта — дефект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Toil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self-service БД через IaC/операторов, авто-failover, авто-restore-тесты; «золотой путь» делает правильное самым лёгким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Инциденты: первые 5 минут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0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Диск под журналами — </a:t>
            </a:r>
            <a:pPr indent="0" marL="0">
              <a:spcAft>
                <a:spcPts val="700"/>
              </a:spcAft>
              <a:buNone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найти удерживателя: слот / отставшая реплика / нет log-бэкапа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0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Лавина блокировок — </a:t>
            </a:r>
            <a:pPr indent="0" marL="0">
              <a:spcAft>
                <a:spcPts val="700"/>
              </a:spcAft>
              <a:buNone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голова цепочки → решение убить/ждать; idle in transaction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0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Failover сам — </a:t>
            </a:r>
            <a:pPr indent="0" marL="0">
              <a:spcAft>
                <a:spcPts val="700"/>
              </a:spcAft>
              <a:buNone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единственность primary (fencing!), пулы переподключились, что откатилось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0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DROP/DELETE — </a:t>
            </a:r>
            <a:pPr indent="0" marL="0">
              <a:spcAft>
                <a:spcPts val="700"/>
              </a:spcAft>
              <a:buNone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зафиксировать время, защитить архив, PITR «за минуту до» в отдельный инстанс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sre.google/workbook · Том II, лекция 24 · pgbackrest.org (verify) · postgresql.org/docs (pg_replication_slots)</a:t>
            </a:r>
            <a:endParaRPr lang="en-US" sz="1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Мультисайт: физика и кворум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Выбор латентность↔RPO делает бизнес; технология лишь честно исполняет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61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RTT-бюджеты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город 0.5–2 мс · страна 10–40 · континенты 80–200; синхронная межплощадочная репликация добавляет RTT КАЖДОМУ коммиту: цепочка из 5 записей при 20 мс = +100 мс на операцию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Компромиссы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кворумная синхронность (PG ANY 1 из двух), semi-sync MySQL, w:majority с большинством в основной площадке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2+2 = никогда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чётные голоса не переживают потерю площадки; рабочее: 2+2+1 (лёгкий арбитр на третьей площадке: etcd-узел, priority-0 член Mongo, узел Keeper) с независимыми трассами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Автоматика vs человек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внутри ЦОД — автомат (RPO=0); между ЦОД при async — автопромоушен означает автосогласие на потерю данных: автодетект + «кнопка» + регламент полномочий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Клиенты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точка входа (HAProxy по Patroni REST, ProxySQL, listener, mongos), DNS TTL 30–60 c; пулы обязаны переустанавливать соединения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DR-автономность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repo2 бэкапов, ключи и секреты, мониторинг — на второй площадке; standby-кластер Patroni целиком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 топологии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Active–Passive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просто, предсказуемо; DR частично утилизируется чтениями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 + гео-чтения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чтения локальны; read-your-writes через причинность/маршрутизацию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Active–Active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требует ответа про конфликты — иначе авария по расписанию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patroni.readthedocs.io (standby cluster, synchronous mode) · etcd.io/docs (tuning) · mongodb.com/docs (replica set deployment architectures)</a:t>
            </a:r>
            <a:endParaRPr lang="en-US" sz="1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Мультимастер: четыре класса — и что выбрать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Главный вопрос любого active-active: что происходит с конфликтами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62</a:t>
            </a:r>
            <a:endParaRPr lang="en-US" sz="1000" dirty="0"/>
          </a:p>
        </p:txBody>
      </p:sp>
      <p:graphicFrame>
        <p:nvGraphicFramePr>
          <p:cNvPr id="6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371600"/>
          <a:ext cx="11274552" cy="914400"/>
        </p:xfrm>
        <a:graphic>
          <a:graphicData uri="http://schemas.openxmlformats.org/drawingml/2006/table">
            <a:tbl>
              <a:tblPr/>
              <a:tblGrid>
                <a:gridCol w="2148840"/>
                <a:gridCol w="3657600"/>
                <a:gridCol w="5468112"/>
              </a:tblGrid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Класс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Представители (open source)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Конфликты и цена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 Кворумная сертификация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Galera/PXC · MySQL Group Replication (XCom)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Конфликт = отказ транзакции (ретраи в коде обязательны); flow control = скорость худшего узла; латентность ≈ RTT дальнего; данные не расходятся никогда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 Лидер на диапазон (Raft)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YugabyteDB (Apache-2.0); ориентир — CockroachDB (BSL)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Конфликтов нет по построению: у каждого ключа один лидер; цена — WAN-кворум записи и сложность распределённой системы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 Async active-active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PG логическая би-направленная + origin · pgactive (Apache-2.0)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Конфликты неизбежны: LWW = молчаливая потеря версии (и зависимость от NTP!); допустим только там, где это записано как приемлемое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b="1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 Бесконфликтные по природе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ClickHouse ReplicatedMergeTree · Mongo шарды + zones · Redis Cluster (в одном ЦОД)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50" dirty="0">
                          <a:solidFill>
                            <a:srgbClr val="1A22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Append-only или один владелец ключа (geo-homing): «мультимастер без пересечения ответственности» — самый дешёвый честный ответ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4864" marR="54864" marT="54864" marB="54864" anchor="ctr">
                    <a:lnL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9D6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D"/>
                    </a:solidFill>
                  </a:tcPr>
                </a:tc>
              </a:tr>
            </a:tbl>
          </a:graphicData>
        </a:graphic>
      </p:graphicFrame>
      <p:sp>
        <p:nvSpPr>
          <p:cNvPr id="8" name="Text 5"/>
          <p:cNvSpPr/>
          <p:nvPr/>
        </p:nvSpPr>
        <p:spPr>
          <a:xfrm>
            <a:off x="457200" y="6071616"/>
            <a:ext cx="112745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Правило: сначала спросить «можно ли развести записи по владельцам» — в 8 случаях из 10 мультимастер-проблема исчезает, не родившись.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galeracluster.com/library (certification, flow control, segments) · dev.mysql.com/doc (group replication) · docs.yugabyte.com (Raft, geo-partitioning) · github.com/aws/pgactive · clickhouse.com/docs (replication)</a:t>
            </a:r>
            <a:endParaRPr lang="en-US" sz="1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Референсные архитектуры и лестница выбора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63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1143000"/>
            <a:ext cx="6126480" cy="516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PG: Patroni 2 ЦОД + арбитр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sync ANY 1 внутри ЦОД-A, async в ЦОД-B, etcd 1+1+1; межсайтовый промоушен — кнопкой (nofailover-теги); pgBackRest repo1+repo2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MySQL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InnoDB ClusterSet (кворум в ЦОД-A + async-кластер DR) — путь по умолчанию; Galera сегментами — при записи в каждой из близких площадок (RTT &lt; 10–20 мс), отчёты вне кластера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Mongo 2+2+1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пятый — данные priority 0 на третьей площадке (не classic arbiter); w:majority = один WAN-RTT; глобально — zone sharding: primary каждого региона у себя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ClickHouse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реплики шардов в 2 ЦОД + Keeper 2+2+1; вставки локально; replication_queue — метрика здоровья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Redis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per-DC + geo-homing ключей; межрегиональное — перестройкой из источника истины, не «репликой кэша»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Yugabyte 3 региона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когда нужна глобальная строгая согласованность: tablespaces по региону, leader preference, follower reads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6949440" y="1143000"/>
            <a:ext cx="4782312" cy="5120640"/>
          </a:xfrm>
          <a:prstGeom prst="roundRect">
            <a:avLst>
              <a:gd name="adj" fmla="val 1912"/>
            </a:avLst>
          </a:prstGeom>
          <a:solidFill>
            <a:srgbClr val="EAF1F9"/>
          </a:solidFill>
          <a:ln/>
        </p:spPr>
      </p:sp>
      <p:sp>
        <p:nvSpPr>
          <p:cNvPr id="8" name="Text 6"/>
          <p:cNvSpPr/>
          <p:nvPr/>
        </p:nvSpPr>
        <p:spPr>
          <a:xfrm>
            <a:off x="7150608" y="1289304"/>
            <a:ext cx="4379976" cy="4828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600"/>
              </a:spcAft>
              <a:buNone/>
            </a:pPr>
            <a:r>
              <a:rPr lang="en-US" sz="13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Лестница (вверх — по требованию)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Single-writer + реплики (+DR)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Geo-homing / шардирование записи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Кворумный кластер в регионе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Распределённый SQL (глобальные транзакции)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1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— </a:t>
            </a:r>
            <a:pPr indent="0" marL="0">
              <a:spcAft>
                <a:spcPts val="700"/>
              </a:spcAft>
              <a:buNone/>
            </a:pPr>
            <a:r>
              <a:rPr lang="en-US" sz="11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Async active-active c LWW — только для данных, где потеря версии допустима письменно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Том II, лекция 27 · patroni.readthedocs.io · dev.mysql.com/doc (ClusterSet) · docs.yugabyte.com</a:t>
            </a:r>
            <a:endParaRPr lang="en-US" sz="1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Десять сквозных принципов обеих программ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Они повторяются в каждом блоке — потому что везде верны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64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457200" y="1371600"/>
            <a:ext cx="2035454" cy="2322576"/>
          </a:xfrm>
          <a:prstGeom prst="roundRect">
            <a:avLst>
              <a:gd name="adj" fmla="val 3594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621792" y="1481328"/>
            <a:ext cx="170627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1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· Кворум и fencing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Строгое большинство + гарантированная изоляция — иначе split-brain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corosync, etcd, WSFC, replica set, Keeper — одна теория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2766974" y="1371600"/>
            <a:ext cx="2035454" cy="2322576"/>
          </a:xfrm>
          <a:prstGeom prst="roundRect">
            <a:avLst>
              <a:gd name="adj" fmla="val 3594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2931566" y="1481328"/>
            <a:ext cx="170627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1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· Бэкап ≠ снапшот ≠ реплика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PITR: база + журналы; 3-2-1 + object-lock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Бэкап существует после restore-теста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5076749" y="1371600"/>
            <a:ext cx="2035454" cy="2322576"/>
          </a:xfrm>
          <a:prstGeom prst="roundRect">
            <a:avLst>
              <a:gd name="adj" fmla="val 3594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241341" y="1481328"/>
            <a:ext cx="170627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1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· Латентность и MTU сквозные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RTT диктует топологию; оверлей ест 50+ байт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fsync честен только с PLP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7386523" y="1371600"/>
            <a:ext cx="2035454" cy="2322576"/>
          </a:xfrm>
          <a:prstGeom prst="roundRect">
            <a:avLst>
              <a:gd name="adj" fmla="val 3594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7551115" y="1481328"/>
            <a:ext cx="170627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1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· Кардинальность — бюджет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Метрики, label'ы Loki, стримы, series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Идентификаторы — в логи/трейсы, не в label'ы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9696298" y="1371600"/>
            <a:ext cx="2035454" cy="2322576"/>
          </a:xfrm>
          <a:prstGeom prst="roundRect">
            <a:avLst>
              <a:gd name="adj" fmla="val 3594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9860890" y="1481328"/>
            <a:ext cx="170627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1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· Идемпотентность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Ansible changed=0, ретраи транзакций, at-least-once очереди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Свойство сохраняют, а не получают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457200" y="3968496"/>
            <a:ext cx="2035454" cy="2322576"/>
          </a:xfrm>
          <a:prstGeom prst="roundRect">
            <a:avLst>
              <a:gd name="adj" fmla="val 3594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621792" y="4078224"/>
            <a:ext cx="170627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1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· Build once, продвигай digest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Артефакт один на все среды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Схема БД: expand → migrate → contract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2766974" y="3968496"/>
            <a:ext cx="2035454" cy="2322576"/>
          </a:xfrm>
          <a:prstGeom prst="roundRect">
            <a:avLst>
              <a:gd name="adj" fmla="val 3594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2931566" y="4078224"/>
            <a:ext cx="170627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1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· Симптомы, не причины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 по SLO burn rate; причины — тикетами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Гигиена алертов еженедельна</a:t>
            </a:r>
            <a:endParaRPr lang="en-US" sz="1150" dirty="0"/>
          </a:p>
        </p:txBody>
      </p:sp>
      <p:sp>
        <p:nvSpPr>
          <p:cNvPr id="21" name="Shape 19"/>
          <p:cNvSpPr/>
          <p:nvPr/>
        </p:nvSpPr>
        <p:spPr>
          <a:xfrm>
            <a:off x="5076749" y="3968496"/>
            <a:ext cx="2035454" cy="2322576"/>
          </a:xfrm>
          <a:prstGeom prst="roundRect">
            <a:avLst>
              <a:gd name="adj" fmla="val 3594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5241341" y="4078224"/>
            <a:ext cx="170627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1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· Geo-homing прежде мультимастера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Развести записи по владельцам — конфликтов нет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LWW = молчаливая потеря: только письменно</a:t>
            </a:r>
            <a:endParaRPr lang="en-US" sz="1150" dirty="0"/>
          </a:p>
        </p:txBody>
      </p:sp>
      <p:sp>
        <p:nvSpPr>
          <p:cNvPr id="23" name="Shape 21"/>
          <p:cNvSpPr/>
          <p:nvPr/>
        </p:nvSpPr>
        <p:spPr>
          <a:xfrm>
            <a:off x="7386523" y="3968496"/>
            <a:ext cx="2035454" cy="2322576"/>
          </a:xfrm>
          <a:prstGeom prst="roundRect">
            <a:avLst>
              <a:gd name="adj" fmla="val 3594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24" name="Text 22"/>
          <p:cNvSpPr/>
          <p:nvPr/>
        </p:nvSpPr>
        <p:spPr>
          <a:xfrm>
            <a:off x="7551115" y="4078224"/>
            <a:ext cx="170627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1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· Всё — код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Сеть, платформы, мониторинг, схемы БД — в git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Ручной фикс = дрейф до следующего прогона</a:t>
            </a:r>
            <a:endParaRPr lang="en-US" sz="1150" dirty="0"/>
          </a:p>
        </p:txBody>
      </p:sp>
      <p:sp>
        <p:nvSpPr>
          <p:cNvPr id="25" name="Shape 23"/>
          <p:cNvSpPr/>
          <p:nvPr/>
        </p:nvSpPr>
        <p:spPr>
          <a:xfrm>
            <a:off x="9696298" y="3968496"/>
            <a:ext cx="2035454" cy="2322576"/>
          </a:xfrm>
          <a:prstGeom prst="roundRect">
            <a:avLst>
              <a:gd name="adj" fmla="val 3594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9860890" y="4078224"/>
            <a:ext cx="170627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15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· Учения по расписанию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Failover, restore, «мониторинг умер», потеря ЦОД</a:t>
            </a:r>
            <a:endParaRPr lang="en-US" sz="11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RTO/RPO — из секундомера, не из презентации</a:t>
            </a:r>
            <a:endParaRPr lang="en-US" sz="115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Карта официальных источников программы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Каждое утверждение курса проверяемо по первоисточнику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65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457200" y="1371600"/>
            <a:ext cx="3575304" cy="2322576"/>
          </a:xfrm>
          <a:prstGeom prst="roundRect">
            <a:avLst>
              <a:gd name="adj" fmla="val 3150"/>
            </a:avLst>
          </a:prstGeom>
          <a:solidFill>
            <a:srgbClr val="1F3864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621792" y="1481328"/>
            <a:ext cx="32461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Стандарты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IEEE 802.1Q / 802.1AX / 802.1D-w-s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RFC 2328 · 4271 · 7938 · 7348 · 8926 · 7432/8365 · 7296/4303 · 5798 · 5880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D9E6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ISO/IEC 9075 (SQL) · OCI · CNI/CSI/CRI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306824" y="1371600"/>
            <a:ext cx="3575304" cy="2322576"/>
          </a:xfrm>
          <a:prstGeom prst="roundRect">
            <a:avLst>
              <a:gd name="adj" fmla="val 3150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4471416" y="1481328"/>
            <a:ext cx="32461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Ядро и контейнеры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docs.kernel.org/virt/kvm · qemu.org/docs · libvirt.org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docs.docker.com · opencontainers.org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kubernetes.io/docs · etcd.io/docs · kubevirt.io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8156448" y="1371600"/>
            <a:ext cx="3575304" cy="2322576"/>
          </a:xfrm>
          <a:prstGeom prst="roundRect">
            <a:avLst>
              <a:gd name="adj" fmla="val 3150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8321040" y="1481328"/>
            <a:ext cx="32461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Платформы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pve.proxmox.com/pve-docs · docs.ceph.com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techdocs.broadcom.com (vSphere/vSAN/NSX/VCD)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docs.openstack.org (+ha-guide, SLURP)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457200" y="3968496"/>
            <a:ext cx="3575304" cy="2322576"/>
          </a:xfrm>
          <a:prstGeom prst="roundRect">
            <a:avLst>
              <a:gd name="adj" fmla="val 3150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21792" y="4078224"/>
            <a:ext cx="32461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Доставка и IaC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opengitops.dev · argo-cd.readthedocs.io · fluxcd.io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helm.sh/docs · dora.dev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developer.hashicorp.com/terraform,packer · opentofu.org · docs.ansible.com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4306824" y="3968496"/>
            <a:ext cx="3575304" cy="2322576"/>
          </a:xfrm>
          <a:prstGeom prst="roundRect">
            <a:avLst>
              <a:gd name="adj" fmla="val 3150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4471416" y="4078224"/>
            <a:ext cx="32461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Наблюдаемость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prometheus.io/docs · grafana.com/docs (+Loki, Mimir)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sre.google/sre-book + workbook · opentelemetry.io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zabbix.com/documentation · elastic.co/guide · opensearch.org/docs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8156448" y="3968496"/>
            <a:ext cx="3575304" cy="2322576"/>
          </a:xfrm>
          <a:prstGeom prst="roundRect">
            <a:avLst>
              <a:gd name="adj" fmla="val 3150"/>
            </a:avLst>
          </a:prstGeom>
          <a:solidFill>
            <a:srgbClr val="F4F8FD"/>
          </a:solidFill>
          <a:ln/>
          <a:effectLst>
            <a:outerShdw sx="100000" sy="100000" kx="0" ky="0" algn="bl" rotWithShape="0" blurRad="63500" dist="19050" dir="5400000">
              <a:srgbClr val="97A5BC">
                <a:alpha val="30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8321040" y="4078224"/>
            <a:ext cx="32461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3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Данные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postgresql.org/docs · dev.mysql.com/doc · learn.microsoft.com/sql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mongodb.com/docs · sqlite.org/docs · redis.io/docs · clickhouse.com/docs</a:t>
            </a:r>
            <a:endParaRPr lang="en-US" sz="1300" dirty="0"/>
          </a:p>
          <a:p>
            <a:pPr marL="101600" indent="-101600">
              <a:spcAft>
                <a:spcPts val="300"/>
              </a:spcAft>
              <a:buSzPct val="100000"/>
              <a:buChar char="•"/>
            </a:pPr>
            <a:r>
              <a:rPr lang="en-US" sz="10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patroni.readthedocs.io · pgbackrest.org · galeracluster.com/library · docs.percona.com · docs.yugabyte.com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KVM/QEMU: архитектура стека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Ядро Linux как гипервизор типа 1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kvm.ko + /dev/kvm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интерфейс к VT-x/AMD-V и EPT/NPT; сам устройств не эмулирует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QEMU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userspace-процесс на ВМ: чипсет, диски, сеть; каждый vCPU — обычный поток Linux (применимы cgroups, taskset, perf)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virtio / vhost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паравиртуальные устройства через кольцевые буферы; vhost-net выносит датапас в ядро — минус копирования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libvirt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стандартный слой управления (XML, virsh, API); Proxmox управляет QEMU напрямую — принципы те же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Guest Agent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fsfreeze для консистентных снапшотов, корректный shutdown, инвентарь IP — обязателен в шаблонах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16233A"/>
          </a:solidFill>
          <a:ln/>
          <a:effectLst>
            <a:outerShdw sx="100000" sy="100000" kx="0" ky="0" algn="bl" rotWithShape="0" blurRad="76200" dist="25400" dir="5400000">
              <a:srgbClr val="8A94A6">
                <a:alpha val="3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┌─ Гость: ОС + virtio-драйверы ─┐</a:t>
            </a:r>
            <a:endParaRPr lang="en-US" sz="11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│  vCPU   vCPU   RAM   vNIC vDisk│</a:t>
            </a:r>
            <a:endParaRPr lang="en-US" sz="11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└───────────┬───────────────────┘</a:t>
            </a:r>
            <a:endParaRPr lang="en-US" sz="11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VM exits│  ring buffers</a:t>
            </a:r>
            <a:endParaRPr lang="en-US" sz="11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┌───────────▼───────────────────┐</a:t>
            </a:r>
            <a:endParaRPr lang="en-US" sz="11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│ QEMU (userspace): устройства,  │</a:t>
            </a:r>
            <a:endParaRPr lang="en-US" sz="11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│ machine type, миграция         │</a:t>
            </a:r>
            <a:endParaRPr lang="en-US" sz="11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├────────────────────────────────┤</a:t>
            </a:r>
            <a:endParaRPr lang="en-US" sz="11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│ KVM (kvm.ko): VT-x/AMD-V, EPT  │</a:t>
            </a:r>
            <a:endParaRPr lang="en-US" sz="11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│ Ядро Linux: планировщик, память│</a:t>
            </a:r>
            <a:endParaRPr lang="en-US" sz="11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└────────────────────────────────┘</a:t>
            </a:r>
            <a:endParaRPr lang="en-US" sz="11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1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vCPU = поток; ВМ = процесс QEMU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docs.kernel.org/virt/kvm · libvirt.org/docs.html · qemu.org/docs/master/system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KVM: производительность — что решает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02920" y="1143000"/>
            <a:ext cx="11183112" cy="516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NUMA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ВМ шире NUMA-узла платит до 30–40% на удалённой памяти: vNUMA = физической топологии, пиннинг vCPU+RAM (numatune), проверка numastat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CPU-модель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host-passthrough — максимум, но миграция только между идентичными хостами; стандарт кластера — именованная модель (x86-64-v3)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Overcommit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 3–5:1 допустим; метрика правды — steal внутри гостей и PSI хоста. Память: ballooning кооперативен, KSM — CPU и side-channel риски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Hugepages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1G-страницы латентно-критичным ВМ (СУБД/NFV): минус TLB-промахи и джиттер; несовместимы с ballooning по смыслу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Диски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cache=none (честный fsync) для кластерных хранилищ; virtio-scsi + iothread на диск; aio=io_uring; discard=on на thin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virtio-net multiqueue (очереди = vCPU); SR-IOV для NFV — ценой живой миграции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Снапшоты и миграция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цепочки qcow2 под TTL; live migration = pre-copy + auto-converge; предусловия: совместимый CPU и общий сторедж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docs.kernel.org/virt/kvm · qemu.org/docs/master/system/invocation.html · libvirt.org/formatdomain.html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84048"/>
            <a:ext cx="566928" cy="566928"/>
          </a:xfrm>
          <a:prstGeom prst="roundRect">
            <a:avLst>
              <a:gd name="adj" fmla="val 14516"/>
            </a:avLst>
          </a:prstGeom>
          <a:solidFill>
            <a:srgbClr val="1F3864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384048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1170432" y="365760"/>
            <a:ext cx="105613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1F386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Docker: из чего сделан контейнер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170432" y="932688"/>
            <a:ext cx="10561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Контейнер = процесс Linux + три механизма ядра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11503152" y="6473952"/>
            <a:ext cx="411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AA7B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325880"/>
            <a:ext cx="6126480" cy="4983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namespaces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изоляция видимости: pid, net, mnt, uts, ipc, user — свой список процессов, свой сетевой стек, свой корень ФС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cgroups v2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лимиты и учёт: cpu, memory, io, pids — без лимитов один контейнер валит хост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capabilities + seccomp + LSM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урезание привилегий и фильтр syscall'ов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Образ OCI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неизменяемые слои (tar), контейнер получает тонкий RW-слой (overlayfs); слои разделяются и кэшируются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Стек исполнения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Docker API → containerd → runc (OCI runtime spec); Kubernetes говорит с containerd напрямую</a:t>
            </a:r>
            <a:endParaRPr lang="en-US" sz="1350" dirty="0"/>
          </a:p>
          <a:p>
            <a:pPr marL="127000" indent="-127000">
              <a:buSzPct val="100000"/>
              <a:buChar char="•"/>
            </a:pPr>
            <a:r>
              <a:rPr lang="en-US" sz="1350" b="1" dirty="0">
                <a:solidFill>
                  <a:srgbClr val="2E53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Безопасность — </a:t>
            </a:r>
            <a:pPr indent="0" marL="0">
              <a:spcAft>
                <a:spcPts val="700"/>
              </a:spcAft>
              <a:buNone/>
            </a:pPr>
            <a:r>
              <a:rPr lang="en-US" sz="1350" dirty="0">
                <a:solidFill>
                  <a:srgbClr val="1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 не root, запрет --privileged и docker.sock, read-only rootfs, сканирование (Trivy) и подпись (cosign)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949440" y="1325880"/>
            <a:ext cx="4782312" cy="4937760"/>
          </a:xfrm>
          <a:prstGeom prst="roundRect">
            <a:avLst>
              <a:gd name="adj" fmla="val 1912"/>
            </a:avLst>
          </a:prstGeom>
          <a:solidFill>
            <a:srgbClr val="16233A"/>
          </a:solidFill>
          <a:ln/>
          <a:effectLst>
            <a:outerShdw sx="100000" sy="100000" kx="0" ky="0" algn="bl" rotWithShape="0" blurRad="76200" dist="25400" dir="5400000">
              <a:srgbClr val="8A94A6">
                <a:alpha val="3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150608" y="1472184"/>
            <a:ext cx="4379976" cy="4645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Эталон multi-stage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FROM golang:1.24-alpine AS build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WORKDIR /src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COPY go.mod go.sum ./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RUN go mod download   # кэш-слой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COPY . .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RUN CGO_ENABLED=0 go build -o /out/app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FROM gcr.io/distroless/static:nonroot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COPY --from=build /out/app /app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USER nonroot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ENTRYPOINT ["/app"]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минимальная база, пин версий,</a:t>
            </a:r>
            <a:endParaRPr lang="en-US" sz="1050" dirty="0"/>
          </a:p>
          <a:p>
            <a:pPr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D9E4F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секретам в слоях места нет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457200" y="6437376"/>
            <a:ext cx="10725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Источники: </a:t>
            </a:r>
            <a:pPr indent="0" marL="0">
              <a:buNone/>
            </a:pPr>
            <a:r>
              <a:rPr lang="en-US" sz="1000" dirty="0">
                <a:solidFill>
                  <a:srgbClr val="5A6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docs.docker.com/build · opencontainers.org (image/runtime spec) · docs.docker.com/engine/security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2026-07-20T06:46:26Z</dcterms:created>
  <dcterms:modified xsi:type="dcterms:W3CDTF">2026-07-20T06:46:26Z</dcterms:modified>
</cp:coreProperties>
</file>