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Это защита проекта ввода IaaS-платформы в промышленную эксплуатацию. Ключевой тезис: мы строим не просто кластер, а систему, рассчитанную на 15+ лет за счёт развязки слоёв. Масштаб первой волны — 300+ узлов.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Срок жизни обеспечивается не «вечным» железом, а встроенной сменой поколений. Новое вводится отдельным host aggregate, старое выводится после живой миграции. Клиент не уведомляется.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Для каждого риска гипермасштаба и долгого горизонта — конкретная проектная мера. Главное: ни один риск не оставлен на 'разберёмся потом'.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Шесть фаз. Длительность уточняется по детальному планированию и доступности оборудования. Фаза 5 — приёмка и подписание акта ввода в эксплуатацию.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Закрытие. Повторить главный тезис одной фразой и открыть вопросы. Подготовлены резервные слайды по BOM, DR-учениям и интеграции с НУЦ РК при необходимости.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Главная мысль защиты. Слева — то, что мы спокойно меняем волнами. Справа — то, что держим стабильным. Пока эта развязка соблюдается, платформа продлевается, а не переписывается.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Каждый слой заменяется независимо. Замена железа в data plane не трогает API. Смена релиза в control plane не трогает портал, пока сохраняется контракт.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На 300+ узлах монолитная БД Nova и единый RabbitMQ становятся узким местом. Cells v2 разбивает регион на ячейки по 50-100 хостов. Это штатная апстрим-модель.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Официальная связка Kolla: Kayobe для bare metal, Kolla-Ansible для контейнеров. Собственные образы обязательны. SLURP позволяет обновляться раз в год skip-level — меньше рисков на 300 узлах.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Строго снизу вверх. Каждый этап закрывается gate-проверкой: без её прохождения переход к следующему запрещён. Все шаги идемпотентны и выполняются из кода.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 не достраивается потом — она заложена в развёртывание. Приёмка включает поочерёдное отключение по одному узлу из каждой группы без прерывания обслуживания.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Это сердце 15-летнего обслуживания. Живая миграция (в Gazpacho — параллельная, быстрее) позволяет обслуживать любой узел без простоя клиента. Control plane — rolling по одному узлу.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Безопасность многослойная. Особое внимание — изоляция PCI/финсектора в отдельный сегмент (упрощает аудит) и интеграция с НУЦ РК для юридически значимых операций с учётом монополии НУЦ.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23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26880" y="-1463040"/>
            <a:ext cx="4754880" cy="4754880"/>
          </a:xfrm>
          <a:prstGeom prst="ellipse">
            <a:avLst/>
          </a:prstGeom>
          <a:solidFill>
            <a:srgbClr val="20335A"/>
          </a:solidFill>
          <a:ln/>
        </p:spPr>
      </p:sp>
      <p:sp>
        <p:nvSpPr>
          <p:cNvPr id="3" name="Shape 1"/>
          <p:cNvSpPr/>
          <p:nvPr/>
        </p:nvSpPr>
        <p:spPr>
          <a:xfrm>
            <a:off x="10607040" y="3108960"/>
            <a:ext cx="3291840" cy="3291840"/>
          </a:xfrm>
          <a:prstGeom prst="ellipse">
            <a:avLst/>
          </a:prstGeom>
          <a:solidFill>
            <a:srgbClr val="2E5E8C">
              <a:alpha val="38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640080"/>
            <a:ext cx="566928" cy="56692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94360" y="1371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 ВВОДА В ПРОМЫШЛЕННУЮ ЭКСПЛУАТАЦИЮ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548640" y="1783080"/>
            <a:ext cx="10424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Облачная платформа IaaS</a:t>
            </a:r>
            <a:endParaRPr lang="en-US" sz="46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гипермасштаба под ключ</a:t>
            </a:r>
            <a:endParaRPr lang="en-US" sz="4600" dirty="0"/>
          </a:p>
        </p:txBody>
      </p:sp>
      <p:sp>
        <p:nvSpPr>
          <p:cNvPr id="7" name="Text 4"/>
          <p:cNvSpPr/>
          <p:nvPr/>
        </p:nvSpPr>
        <p:spPr>
          <a:xfrm>
            <a:off x="594360" y="37033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OpenStack · 300+ узлов · портал самообслуживания · горизонт жизни 15+ лет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594360" y="4526280"/>
            <a:ext cx="2194560" cy="548640"/>
          </a:xfrm>
          <a:prstGeom prst="roundRect">
            <a:avLst>
              <a:gd name="adj" fmla="val 50000"/>
            </a:avLst>
          </a:prstGeom>
          <a:solidFill>
            <a:srgbClr val="20335A"/>
          </a:solidFill>
          <a:ln w="12700">
            <a:solidFill>
              <a:srgbClr val="2E5E8C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528" y="466344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124712" y="452628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300+ узлов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3017520" y="4526280"/>
            <a:ext cx="3090672" cy="548640"/>
          </a:xfrm>
          <a:prstGeom prst="roundRect">
            <a:avLst>
              <a:gd name="adj" fmla="val 50000"/>
            </a:avLst>
          </a:prstGeom>
          <a:solidFill>
            <a:srgbClr val="20335A"/>
          </a:solidFill>
          <a:ln w="12700">
            <a:solidFill>
              <a:srgbClr val="2E5E8C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688" y="4663440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3547872" y="4526280"/>
            <a:ext cx="2542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Live-обслуживание</a:t>
            </a:r>
            <a:endParaRPr lang="en-US" sz="1250" dirty="0"/>
          </a:p>
        </p:txBody>
      </p:sp>
      <p:sp>
        <p:nvSpPr>
          <p:cNvPr id="14" name="Shape 9"/>
          <p:cNvSpPr/>
          <p:nvPr/>
        </p:nvSpPr>
        <p:spPr>
          <a:xfrm>
            <a:off x="6336792" y="4526280"/>
            <a:ext cx="3730752" cy="548640"/>
          </a:xfrm>
          <a:prstGeom prst="roundRect">
            <a:avLst>
              <a:gd name="adj" fmla="val 50000"/>
            </a:avLst>
          </a:prstGeom>
          <a:solidFill>
            <a:srgbClr val="20335A"/>
          </a:solidFill>
          <a:ln w="12700">
            <a:solidFill>
              <a:srgbClr val="2E5E8C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4663440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867144" y="4526280"/>
            <a:ext cx="31821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НБРК · АРРФР · PCI DSS</a:t>
            </a:r>
            <a:endParaRPr lang="en-US" sz="1250" dirty="0"/>
          </a:p>
        </p:txBody>
      </p:sp>
      <p:sp>
        <p:nvSpPr>
          <p:cNvPr id="17" name="Text 11"/>
          <p:cNvSpPr/>
          <p:nvPr/>
        </p:nvSpPr>
        <p:spPr>
          <a:xfrm>
            <a:off x="594360" y="61264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Технический защитный материал · Версия 1.0 · Конфиденциально · Республика Казахстан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15+ ЛЕТ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Обновление волнами, а не переписывание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110642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1737360"/>
            <a:ext cx="548640" cy="548640"/>
          </a:xfrm>
          <a:prstGeom prst="ellipse">
            <a:avLst/>
          </a:prstGeom>
          <a:solidFill>
            <a:srgbClr val="29B5A8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7373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508760" y="1554480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Волна 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46120" y="1554480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Годы 0–5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554480"/>
            <a:ext cx="6492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Первичное развёртывание 300+ узлов, стабилизация эксплуатации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2587752"/>
            <a:ext cx="110642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77240" y="2770632"/>
            <a:ext cx="548640" cy="548640"/>
          </a:xfrm>
          <a:prstGeom prst="ellipse">
            <a:avLst/>
          </a:prstGeom>
          <a:solidFill>
            <a:srgbClr val="29B5A8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7706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508760" y="2587752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Волна 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246120" y="2587752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Годы 5–10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937760" y="2587752"/>
            <a:ext cx="6492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Новое поколение compute рядом со старым, миграция ВМ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48640" y="3621024"/>
            <a:ext cx="110642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777240" y="3803904"/>
            <a:ext cx="548640" cy="548640"/>
          </a:xfrm>
          <a:prstGeom prst="ellipse">
            <a:avLst/>
          </a:prstGeom>
          <a:solidFill>
            <a:srgbClr val="29B5A8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80390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508760" y="3621024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Волна 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246120" y="3621024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Годы 10–15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937760" y="3621024"/>
            <a:ext cx="6492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Замена остатков, обновление фабрики и узлов хранения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548640" y="4654296"/>
            <a:ext cx="1106424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77240" y="4837176"/>
            <a:ext cx="548640" cy="548640"/>
          </a:xfrm>
          <a:prstGeom prst="ellipse">
            <a:avLst/>
          </a:prstGeom>
          <a:solidFill>
            <a:srgbClr val="2E5E8C"/>
          </a:solidFill>
          <a:ln/>
        </p:spPr>
      </p:sp>
      <p:sp>
        <p:nvSpPr>
          <p:cNvPr id="24" name="Text 22"/>
          <p:cNvSpPr/>
          <p:nvPr/>
        </p:nvSpPr>
        <p:spPr>
          <a:xfrm>
            <a:off x="777240" y="4837176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1508760" y="4654296"/>
            <a:ext cx="1828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Волна 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246120" y="4654296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Годы 15+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937760" y="4654296"/>
            <a:ext cx="6492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Плановое продление, решение о поколении при сохранении API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РИСКИ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И как они сняты проектными решениями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1810512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0976" y="1956816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792224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Узкое место control plane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22960" y="2487168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Ячеистая архитектура cells v2 с самого старта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6126480" y="1554480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6382512" y="1810512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28816" y="1956816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086600" y="1792224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Большой домен отказа Ceph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6400800" y="2487168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Многокластерность по зонам, заполнение &lt; 75%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548640" y="3026664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04672" y="3282696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0976" y="342900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508760" y="3264408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Дрейф конфигурации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822960" y="3959352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Строгий IaC, запрет ручных изменений в проде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6126480" y="3026664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6382512" y="3282696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816" y="3429000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7086600" y="3264408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Несовместимость API при апдейте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6400800" y="3959352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контракта на стенде, переходные периоды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548640" y="4498848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04672" y="4754880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0976" y="4901184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508760" y="4736592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Смешение регул. нагрузок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822960" y="5431536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Изоляция PCI/финсектора в отдельном сегменте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6126480" y="4498848"/>
            <a:ext cx="548640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382512" y="4754880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8816" y="4901184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7086600" y="4736592"/>
            <a:ext cx="4343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Потеря экспертизы</a:t>
            </a:r>
            <a:endParaRPr lang="en-US" sz="1500" dirty="0"/>
          </a:p>
        </p:txBody>
      </p:sp>
      <p:sp>
        <p:nvSpPr>
          <p:cNvPr id="33" name="Text 25"/>
          <p:cNvSpPr/>
          <p:nvPr/>
        </p:nvSpPr>
        <p:spPr>
          <a:xfrm>
            <a:off x="6400800" y="5431536"/>
            <a:ext cx="4937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Знания в коде и ADR, учения, нет ручных операций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623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ДОРОЖНАЯ КАРТА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От проекта до промышленной эксплуатации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87452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2148840"/>
            <a:ext cx="603504" cy="60350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2304288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216712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1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822960" y="28346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Проектирование, BOM, IaC-каркас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279392" y="187452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35424" y="2148840"/>
            <a:ext cx="603504" cy="60350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0872" y="2304288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85232" y="216712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2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553712" y="28346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Фундамент: сеть, Ceph, приёмка слоёв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8010144" y="187452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266176" y="2148840"/>
            <a:ext cx="603504" cy="60350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1624" y="2304288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9015984" y="216712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3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8284464" y="283464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Платформа: control plane, ячейки, compute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548640" y="374904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04672" y="4023360"/>
            <a:ext cx="603504" cy="60350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4178808"/>
            <a:ext cx="292608" cy="29260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54480" y="404164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4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822960" y="47091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Портал и безопасность, комплаенс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4279392" y="374904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535424" y="4023360"/>
            <a:ext cx="603504" cy="603504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0872" y="4178808"/>
            <a:ext cx="292608" cy="29260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285232" y="404164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5</a:t>
            </a:r>
            <a:endParaRPr lang="en-US" sz="1600" dirty="0"/>
          </a:p>
        </p:txBody>
      </p:sp>
      <p:sp>
        <p:nvSpPr>
          <p:cNvPr id="28" name="Text 21"/>
          <p:cNvSpPr/>
          <p:nvPr/>
        </p:nvSpPr>
        <p:spPr>
          <a:xfrm>
            <a:off x="4553712" y="47091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Нагрузочные и DR-испытания, акт ввода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8010144" y="3749040"/>
            <a:ext cx="3611880" cy="1691640"/>
          </a:xfrm>
          <a:prstGeom prst="roundRect">
            <a:avLst>
              <a:gd name="adj" fmla="val 4865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8266176" y="4023360"/>
            <a:ext cx="603504" cy="60350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21624" y="4178808"/>
            <a:ext cx="292608" cy="292608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9015984" y="4041648"/>
            <a:ext cx="2423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Фаза 6</a:t>
            </a:r>
            <a:endParaRPr lang="en-US" sz="1600" dirty="0"/>
          </a:p>
        </p:txBody>
      </p:sp>
      <p:sp>
        <p:nvSpPr>
          <p:cNvPr id="33" name="Text 25"/>
          <p:cNvSpPr/>
          <p:nvPr/>
        </p:nvSpPr>
        <p:spPr>
          <a:xfrm>
            <a:off x="8284464" y="470916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Эксплуатация и lifecycle, волны обновления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623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645920" y="3657600"/>
            <a:ext cx="4754880" cy="4754880"/>
          </a:xfrm>
          <a:prstGeom prst="ellipse">
            <a:avLst/>
          </a:prstGeom>
          <a:solidFill>
            <a:srgbClr val="20335A"/>
          </a:solidFill>
          <a:ln/>
        </p:spPr>
      </p:sp>
      <p:sp>
        <p:nvSpPr>
          <p:cNvPr id="3" name="Shape 1"/>
          <p:cNvSpPr/>
          <p:nvPr/>
        </p:nvSpPr>
        <p:spPr>
          <a:xfrm>
            <a:off x="9692640" y="-1645920"/>
            <a:ext cx="4206240" cy="4206240"/>
          </a:xfrm>
          <a:prstGeom prst="ellipse">
            <a:avLst/>
          </a:prstGeom>
          <a:solidFill>
            <a:srgbClr val="2E5E8C">
              <a:alpha val="40000"/>
            </a:srgbClr>
          </a:solidFill>
          <a:ln/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4360" y="137160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94360" y="21488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1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Главный инвариант проекта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548640" y="260604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Меняется наполнение.  </a:t>
            </a:r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Остаётся контракт.</a:t>
            </a:r>
            <a:endParaRPr lang="en-US" sz="3800" dirty="0"/>
          </a:p>
        </p:txBody>
      </p:sp>
      <p:sp>
        <p:nvSpPr>
          <p:cNvPr id="7" name="Text 4"/>
          <p:cNvSpPr/>
          <p:nvPr/>
        </p:nvSpPr>
        <p:spPr>
          <a:xfrm>
            <a:off x="594360" y="3749040"/>
            <a:ext cx="10424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Пока эта развязка соблюдается, платформа продлевается, а не переписывается — на горизонте 15+ лет.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594360" y="50292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 ответить на вопросы.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59436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 · v1.0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623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ЦЕНТРАЛЬНАЯ ИНЖЕНЕРНАЯ ИДЕЯ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10642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100" dirty="0">
                <a:solidFill>
                  <a:srgbClr val="CADCF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За 15 лет сменятся 3–4 поколения железа и около тридцати релизов ПО.
</a:t>
            </a:r>
            <a:endParaRPr lang="en-US" sz="21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Клиент не должен заметить ни одной из этих миграций.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5440680" cy="3200400"/>
          </a:xfrm>
          <a:prstGeom prst="roundRect">
            <a:avLst>
              <a:gd name="adj" fmla="val 2857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3035808"/>
            <a:ext cx="457200" cy="45720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463040" y="301752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8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Сменное наполнение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868680" y="3657600"/>
            <a:ext cx="48463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Оборудование и поколения серверов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Релизы OpenStack (SLURP-циклы)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Гипервизоры, узлы хранения, фабрика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Отдельные компоненты и версии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6172200" y="2743200"/>
            <a:ext cx="5440680" cy="3200400"/>
          </a:xfrm>
          <a:prstGeom prst="roundRect">
            <a:avLst>
              <a:gd name="adj" fmla="val 2857"/>
            </a:avLst>
          </a:prstGeom>
          <a:solidFill>
            <a:srgbClr val="29B5A8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40" y="3035808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7086600" y="3017520"/>
            <a:ext cx="4297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Неизменный контракт</a:t>
            </a:r>
            <a:endParaRPr lang="en-US" sz="1700" dirty="0"/>
          </a:p>
        </p:txBody>
      </p:sp>
      <p:sp>
        <p:nvSpPr>
          <p:cNvPr id="11" name="Text 7"/>
          <p:cNvSpPr/>
          <p:nvPr/>
        </p:nvSpPr>
        <p:spPr>
          <a:xfrm>
            <a:off x="6492240" y="3657600"/>
            <a:ext cx="48463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Клиентский API как граница совместимости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Портал самообслуживания (Skyline)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Предсказуемость и SLA услуги</a:t>
            </a:r>
            <a:endParaRPr lang="en-US" sz="135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50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Опыт клиента не зависит от внутренностей</a:t>
            </a:r>
            <a:endParaRPr lang="en-US" sz="1350" dirty="0"/>
          </a:p>
        </p:txBody>
      </p:sp>
      <p:sp>
        <p:nvSpPr>
          <p:cNvPr id="12" name="Text 8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13" name="Text 9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АРХИТЕКТУРА ПЛАТФОРМЫ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Развязка слоёв обеспечивает срок жизни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481328"/>
            <a:ext cx="110642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645920"/>
            <a:ext cx="512064" cy="51206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0120" y="1783080"/>
            <a:ext cx="237744" cy="23774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59105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Портал и самообслуживание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5212080" y="1591056"/>
            <a:ext cx="6263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Skyline + OpenTofu / ManageIQ — единственное, что видит клиент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548640" y="2441448"/>
            <a:ext cx="110642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822960" y="2606040"/>
            <a:ext cx="512064" cy="512064"/>
          </a:xfrm>
          <a:prstGeom prst="ellipse">
            <a:avLst/>
          </a:prstGeom>
          <a:solidFill>
            <a:srgbClr val="2E5E8C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2743200"/>
            <a:ext cx="237744" cy="23774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508760" y="255117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API-контракт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5212080" y="2551176"/>
            <a:ext cx="6263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Стабильная граница совместимости между порталом и платформой</a:t>
            </a:r>
            <a:endParaRPr lang="en-US" sz="1250" dirty="0"/>
          </a:p>
        </p:txBody>
      </p:sp>
      <p:sp>
        <p:nvSpPr>
          <p:cNvPr id="14" name="Shape 10"/>
          <p:cNvSpPr/>
          <p:nvPr/>
        </p:nvSpPr>
        <p:spPr>
          <a:xfrm>
            <a:off x="548640" y="3401568"/>
            <a:ext cx="110642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22960" y="3566160"/>
            <a:ext cx="512064" cy="512064"/>
          </a:xfrm>
          <a:prstGeom prst="ellipse">
            <a:avLst/>
          </a:prstGeom>
          <a:solidFill>
            <a:srgbClr val="16233D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120" y="3703320"/>
            <a:ext cx="237744" cy="237744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508760" y="351129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(cells v2)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5212080" y="3511296"/>
            <a:ext cx="6263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Keystone, Nova, Neutron, Placement — ячеистое управление</a:t>
            </a:r>
            <a:endParaRPr lang="en-US" sz="1250" dirty="0"/>
          </a:p>
        </p:txBody>
      </p:sp>
      <p:sp>
        <p:nvSpPr>
          <p:cNvPr id="19" name="Shape 14"/>
          <p:cNvSpPr/>
          <p:nvPr/>
        </p:nvSpPr>
        <p:spPr>
          <a:xfrm>
            <a:off x="548640" y="4361688"/>
            <a:ext cx="110642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22960" y="4526280"/>
            <a:ext cx="512064" cy="512064"/>
          </a:xfrm>
          <a:prstGeom prst="ellipse">
            <a:avLst/>
          </a:prstGeom>
          <a:solidFill>
            <a:srgbClr val="2E5E8C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0120" y="4663440"/>
            <a:ext cx="237744" cy="237744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08760" y="447141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plane — compute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5212080" y="4471416"/>
            <a:ext cx="6263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KVM/QEMU, host aggregates по поколениям, живая миграция</a:t>
            </a:r>
            <a:endParaRPr lang="en-US" sz="1250" dirty="0"/>
          </a:p>
        </p:txBody>
      </p:sp>
      <p:sp>
        <p:nvSpPr>
          <p:cNvPr id="24" name="Shape 18"/>
          <p:cNvSpPr/>
          <p:nvPr/>
        </p:nvSpPr>
        <p:spPr>
          <a:xfrm>
            <a:off x="548640" y="5321808"/>
            <a:ext cx="11064240" cy="841248"/>
          </a:xfrm>
          <a:prstGeom prst="roundRect">
            <a:avLst>
              <a:gd name="adj" fmla="val 8696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822960" y="5486400"/>
            <a:ext cx="512064" cy="512064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5623560"/>
            <a:ext cx="237744" cy="237744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508760" y="543153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Хранение и сеть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5212080" y="5431536"/>
            <a:ext cx="62636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Ceph (RBD/RGW S3) · OVN/VXLAN-EVPN поверх spine-leaf</a:t>
            </a:r>
            <a:endParaRPr lang="en-US" sz="1250" dirty="0"/>
          </a:p>
        </p:txBody>
      </p:sp>
      <p:sp>
        <p:nvSpPr>
          <p:cNvPr id="29" name="Text 22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0" name="Text 23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ГИПЕРМАСШТАБ 300+ УЗЛОВ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Почему ячеистая архитектура, а не «больше контроллеров»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00200"/>
            <a:ext cx="5486400" cy="731520"/>
          </a:xfrm>
          <a:prstGeom prst="roundRect">
            <a:avLst>
              <a:gd name="adj" fmla="val 10000"/>
            </a:avLst>
          </a:prstGeom>
          <a:solidFill>
            <a:srgbClr val="16233D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1600200"/>
            <a:ext cx="5486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Верхний уровень: API + Superconductor (HA-тройка)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2743200"/>
            <a:ext cx="1691640" cy="210312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CE5F0"/>
            </a:solidFill>
            <a:prstDash val="solid"/>
          </a:ln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48640" y="28529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Ячейка 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" y="3246120"/>
            <a:ext cx="147218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своя БД Nova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свой RabbitMQ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50–100 хостов</a:t>
            </a:r>
            <a:endParaRPr lang="en-US" sz="1050" dirty="0"/>
          </a:p>
        </p:txBody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3292" y="4297680"/>
            <a:ext cx="402336" cy="402336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2350008" y="2743200"/>
            <a:ext cx="1691640" cy="210312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CE5F0"/>
            </a:solidFill>
            <a:prstDash val="solid"/>
          </a:ln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2350008" y="28529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Ячейка 2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2459736" y="3246120"/>
            <a:ext cx="147218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своя БД Nova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свой RabbitMQ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50–100 хостов</a:t>
            </a:r>
            <a:endParaRPr lang="en-US" sz="105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660" y="4297680"/>
            <a:ext cx="402336" cy="402336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4151376" y="2743200"/>
            <a:ext cx="1691640" cy="210312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DCE5F0"/>
            </a:solidFill>
            <a:prstDash val="solid"/>
          </a:ln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4151376" y="2852928"/>
            <a:ext cx="1691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Ячейка N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4261104" y="3246120"/>
            <a:ext cx="147218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своя БД Nova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свой RabbitMQ</a:t>
            </a:r>
            <a:endParaRPr lang="en-US" sz="105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50–100 хостов</a:t>
            </a:r>
            <a:endParaRPr lang="en-US" sz="1050" dirty="0"/>
          </a:p>
        </p:txBody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6028" y="4297680"/>
            <a:ext cx="402336" cy="402336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6400800" y="1600200"/>
            <a:ext cx="521208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9" name="Shape 14"/>
          <p:cNvSpPr/>
          <p:nvPr/>
        </p:nvSpPr>
        <p:spPr>
          <a:xfrm>
            <a:off x="6656832" y="185623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3136" y="2002536"/>
            <a:ext cx="274320" cy="27432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7360920" y="1837944"/>
            <a:ext cx="4069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Линейное масштабирование</a:t>
            </a:r>
            <a:endParaRPr lang="en-US" sz="1500" dirty="0"/>
          </a:p>
        </p:txBody>
      </p:sp>
      <p:sp>
        <p:nvSpPr>
          <p:cNvPr id="22" name="Text 16"/>
          <p:cNvSpPr/>
          <p:nvPr/>
        </p:nvSpPr>
        <p:spPr>
          <a:xfrm>
            <a:off x="6675120" y="2532888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Новая ячейка не нагружает существующие БД и брокеры</a:t>
            </a:r>
            <a:endParaRPr lang="en-US" sz="1150" dirty="0"/>
          </a:p>
        </p:txBody>
      </p:sp>
      <p:sp>
        <p:nvSpPr>
          <p:cNvPr id="23" name="Shape 17"/>
          <p:cNvSpPr/>
          <p:nvPr/>
        </p:nvSpPr>
        <p:spPr>
          <a:xfrm>
            <a:off x="6400800" y="3063240"/>
            <a:ext cx="521208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4" name="Shape 18"/>
          <p:cNvSpPr/>
          <p:nvPr/>
        </p:nvSpPr>
        <p:spPr>
          <a:xfrm>
            <a:off x="6656832" y="331927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3136" y="3465576"/>
            <a:ext cx="274320" cy="2743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7360920" y="3300984"/>
            <a:ext cx="4069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Изоляция отказов</a:t>
            </a:r>
            <a:endParaRPr lang="en-US" sz="1500" dirty="0"/>
          </a:p>
        </p:txBody>
      </p:sp>
      <p:sp>
        <p:nvSpPr>
          <p:cNvPr id="27" name="Text 20"/>
          <p:cNvSpPr/>
          <p:nvPr/>
        </p:nvSpPr>
        <p:spPr>
          <a:xfrm>
            <a:off x="6675120" y="3995928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Сбой одной ячейки не валит планирование во всём регионе</a:t>
            </a:r>
            <a:endParaRPr lang="en-US" sz="1150" dirty="0"/>
          </a:p>
        </p:txBody>
      </p:sp>
      <p:sp>
        <p:nvSpPr>
          <p:cNvPr id="28" name="Shape 21"/>
          <p:cNvSpPr/>
          <p:nvPr/>
        </p:nvSpPr>
        <p:spPr>
          <a:xfrm>
            <a:off x="6400800" y="4526280"/>
            <a:ext cx="5212080" cy="1325880"/>
          </a:xfrm>
          <a:prstGeom prst="roundRect">
            <a:avLst>
              <a:gd name="adj" fmla="val 6207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9" name="Shape 22"/>
          <p:cNvSpPr/>
          <p:nvPr/>
        </p:nvSpPr>
        <p:spPr>
          <a:xfrm>
            <a:off x="6656832" y="478231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30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3136" y="4928616"/>
            <a:ext cx="274320" cy="274320"/>
          </a:xfrm>
          <a:prstGeom prst="rect">
            <a:avLst/>
          </a:prstGeom>
        </p:spPr>
      </p:pic>
      <p:sp>
        <p:nvSpPr>
          <p:cNvPr id="31" name="Text 23"/>
          <p:cNvSpPr/>
          <p:nvPr/>
        </p:nvSpPr>
        <p:spPr>
          <a:xfrm>
            <a:off x="7360920" y="4764024"/>
            <a:ext cx="4069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Штатная модель апстрима</a:t>
            </a:r>
            <a:endParaRPr lang="en-US" sz="1500" dirty="0"/>
          </a:p>
        </p:txBody>
      </p:sp>
      <p:sp>
        <p:nvSpPr>
          <p:cNvPr id="32" name="Text 24"/>
          <p:cNvSpPr/>
          <p:nvPr/>
        </p:nvSpPr>
        <p:spPr>
          <a:xfrm>
            <a:off x="6675120" y="5458968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Поддерживаемое решение, а не самодельный обход — критично на 15 лет</a:t>
            </a:r>
            <a:endParaRPr lang="en-US" sz="1150" dirty="0"/>
          </a:p>
        </p:txBody>
      </p:sp>
      <p:sp>
        <p:nvSpPr>
          <p:cNvPr id="33" name="Text 25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4" name="Text 26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PRODUCTION-READY РАЗВЁРТЫВАНИЕ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Инструментальная цепочка и релиз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2743200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591056" y="1828800"/>
            <a:ext cx="658368" cy="658368"/>
          </a:xfrm>
          <a:prstGeom prst="ellipse">
            <a:avLst/>
          </a:prstGeom>
          <a:solidFill>
            <a:srgbClr val="2E5E8C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6504" y="1984248"/>
            <a:ext cx="347472" cy="34747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26060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Kayobe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49808" y="3017520"/>
            <a:ext cx="23408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Подготовка bare metal и инициализация узлов через Ironic / Bifrost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456432" y="1554480"/>
            <a:ext cx="2743200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498848" y="1828800"/>
            <a:ext cx="658368" cy="65836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984248"/>
            <a:ext cx="347472" cy="34747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47872" y="26060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Kolla-Ansible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3657600" y="3017520"/>
            <a:ext cx="23408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Развёртывание сервисов OpenStack в контейнерах с production-дефолтами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6364224" y="1554480"/>
            <a:ext cx="2743200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406640" y="1828800"/>
            <a:ext cx="658368" cy="658368"/>
          </a:xfrm>
          <a:prstGeom prst="ellipse">
            <a:avLst/>
          </a:prstGeom>
          <a:solidFill>
            <a:srgbClr val="16233D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088" y="1984248"/>
            <a:ext cx="347472" cy="34747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55664" y="26060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Собственный реестр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6565392" y="3017520"/>
            <a:ext cx="23408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Курируемые и проверенные образы — публичные не годятся для продакшена</a:t>
            </a:r>
            <a:endParaRPr lang="en-US" sz="1100" dirty="0"/>
          </a:p>
        </p:txBody>
      </p:sp>
      <p:sp>
        <p:nvSpPr>
          <p:cNvPr id="19" name="Shape 14"/>
          <p:cNvSpPr/>
          <p:nvPr/>
        </p:nvSpPr>
        <p:spPr>
          <a:xfrm>
            <a:off x="9272016" y="1554480"/>
            <a:ext cx="2743200" cy="2331720"/>
          </a:xfrm>
          <a:prstGeom prst="roundRect">
            <a:avLst>
              <a:gd name="adj" fmla="val 3529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10314432" y="1828800"/>
            <a:ext cx="658368" cy="658368"/>
          </a:xfrm>
          <a:prstGeom prst="ellipse">
            <a:avLst/>
          </a:prstGeom>
          <a:solidFill>
            <a:srgbClr val="2E5E8C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69880" y="1984248"/>
            <a:ext cx="347472" cy="34747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9363456" y="2606040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 + CI/CD</a:t>
            </a:r>
            <a:endParaRPr lang="en-US" sz="1600" dirty="0"/>
          </a:p>
        </p:txBody>
      </p:sp>
      <p:sp>
        <p:nvSpPr>
          <p:cNvPr id="23" name="Text 17"/>
          <p:cNvSpPr/>
          <p:nvPr/>
        </p:nvSpPr>
        <p:spPr>
          <a:xfrm>
            <a:off x="9473184" y="3017520"/>
            <a:ext cx="2340864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Версионирование конфигурации, ревью изменений, повторяемость</a:t>
            </a:r>
            <a:endParaRPr lang="en-US" sz="1100" dirty="0"/>
          </a:p>
        </p:txBody>
      </p:sp>
      <p:sp>
        <p:nvSpPr>
          <p:cNvPr id="24" name="Shape 18"/>
          <p:cNvSpPr/>
          <p:nvPr/>
        </p:nvSpPr>
        <p:spPr>
          <a:xfrm>
            <a:off x="548640" y="4160520"/>
            <a:ext cx="11064240" cy="1874520"/>
          </a:xfrm>
          <a:prstGeom prst="roundRect">
            <a:avLst>
              <a:gd name="adj" fmla="val 4878"/>
            </a:avLst>
          </a:prstGeom>
          <a:solidFill>
            <a:srgbClr val="16233D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8680" y="4480560"/>
            <a:ext cx="502920" cy="50292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1508760" y="443484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Релиз и стратегия обновлений: SLURP</a:t>
            </a:r>
            <a:endParaRPr lang="en-US" sz="1700" dirty="0"/>
          </a:p>
        </p:txBody>
      </p:sp>
      <p:sp>
        <p:nvSpPr>
          <p:cNvPr id="27" name="Text 20"/>
          <p:cNvSpPr/>
          <p:nvPr/>
        </p:nvSpPr>
        <p:spPr>
          <a:xfrm>
            <a:off x="914400" y="4983480"/>
            <a:ext cx="104241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Развёртывание на актуальном SLURP-релизе (на момент подготовки — 2026.1 Gazpacho)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Годовой цикл: прямой переход через один релиз (skip-level), промежуточный пропускается</a:t>
            </a:r>
            <a:endParaRPr lang="en-US" sz="1250" dirty="0"/>
          </a:p>
          <a:p>
            <a:pPr marL="177800" indent="-1778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Реже рискованных обновлений на гипермасштабе + параллельная живая миграция Nova</a:t>
            </a:r>
            <a:endParaRPr lang="en-US" sz="1250" dirty="0"/>
          </a:p>
        </p:txBody>
      </p:sp>
      <p:sp>
        <p:nvSpPr>
          <p:cNvPr id="28" name="Text 21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29" name="Text 22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ПОРЯДОК РАЗВЁРТЫВАНИЯ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Снизу вверх, каждый этап — с приёмочной проверкой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544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1828800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6" name="Text 4"/>
          <p:cNvSpPr/>
          <p:nvPr/>
        </p:nvSpPr>
        <p:spPr>
          <a:xfrm>
            <a:off x="804672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20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47288" y="1865376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04672" y="24688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Фундамент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04672" y="281635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Spine-leaf, BGP underlay, EVPN-связность проверена</a:t>
            </a:r>
            <a:endParaRPr lang="en-US" sz="1080" dirty="0"/>
          </a:p>
        </p:txBody>
      </p:sp>
      <p:sp>
        <p:nvSpPr>
          <p:cNvPr id="10" name="Shape 7"/>
          <p:cNvSpPr/>
          <p:nvPr/>
        </p:nvSpPr>
        <p:spPr>
          <a:xfrm>
            <a:off x="4279392" y="15544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535424" y="1828800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12" name="Text 9"/>
          <p:cNvSpPr/>
          <p:nvPr/>
        </p:nvSpPr>
        <p:spPr>
          <a:xfrm>
            <a:off x="4535424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2000" dirty="0"/>
          </a:p>
        </p:txBody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040" y="1865376"/>
            <a:ext cx="420624" cy="42062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535424" y="24688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Хранение</a:t>
            </a:r>
            <a:endParaRPr lang="en-US" sz="1500" dirty="0"/>
          </a:p>
        </p:txBody>
      </p:sp>
      <p:sp>
        <p:nvSpPr>
          <p:cNvPr id="15" name="Text 11"/>
          <p:cNvSpPr/>
          <p:nvPr/>
        </p:nvSpPr>
        <p:spPr>
          <a:xfrm>
            <a:off x="4535424" y="281635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Кластеры Ceph по зонам, crush-правила, HEALTH_OK</a:t>
            </a:r>
            <a:endParaRPr lang="en-US" sz="1080" dirty="0"/>
          </a:p>
        </p:txBody>
      </p:sp>
      <p:sp>
        <p:nvSpPr>
          <p:cNvPr id="16" name="Shape 12"/>
          <p:cNvSpPr/>
          <p:nvPr/>
        </p:nvSpPr>
        <p:spPr>
          <a:xfrm>
            <a:off x="8010144" y="1554480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8266176" y="1828800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18" name="Text 14"/>
          <p:cNvSpPr/>
          <p:nvPr/>
        </p:nvSpPr>
        <p:spPr>
          <a:xfrm>
            <a:off x="8266176" y="18288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2000" dirty="0"/>
          </a:p>
        </p:txBody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8792" y="1865376"/>
            <a:ext cx="420624" cy="42062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8266176" y="24688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Инфра-сервисы</a:t>
            </a:r>
            <a:endParaRPr lang="en-US" sz="1500" dirty="0"/>
          </a:p>
        </p:txBody>
      </p:sp>
      <p:sp>
        <p:nvSpPr>
          <p:cNvPr id="21" name="Text 16"/>
          <p:cNvSpPr/>
          <p:nvPr/>
        </p:nvSpPr>
        <p:spPr>
          <a:xfrm>
            <a:off x="8266176" y="2816352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Galera, RabbitMQ, etcd, HAProxy / Keepalived</a:t>
            </a:r>
            <a:endParaRPr lang="en-US" sz="1080" dirty="0"/>
          </a:p>
        </p:txBody>
      </p:sp>
      <p:sp>
        <p:nvSpPr>
          <p:cNvPr id="22" name="Shape 17"/>
          <p:cNvSpPr/>
          <p:nvPr/>
        </p:nvSpPr>
        <p:spPr>
          <a:xfrm>
            <a:off x="548640" y="3502152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804672" y="3776472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24" name="Text 19"/>
          <p:cNvSpPr/>
          <p:nvPr/>
        </p:nvSpPr>
        <p:spPr>
          <a:xfrm>
            <a:off x="804672" y="377647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2000" dirty="0"/>
          </a:p>
        </p:txBody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47288" y="3813048"/>
            <a:ext cx="420624" cy="420624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804672" y="4416552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</a:t>
            </a:r>
            <a:endParaRPr lang="en-US" sz="1500" dirty="0"/>
          </a:p>
        </p:txBody>
      </p:sp>
      <p:sp>
        <p:nvSpPr>
          <p:cNvPr id="27" name="Text 21"/>
          <p:cNvSpPr/>
          <p:nvPr/>
        </p:nvSpPr>
        <p:spPr>
          <a:xfrm>
            <a:off x="804672" y="4764024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Keystone, Glance, Neutron (OVN), Nova-API, Placement</a:t>
            </a:r>
            <a:endParaRPr lang="en-US" sz="1080" dirty="0"/>
          </a:p>
        </p:txBody>
      </p:sp>
      <p:sp>
        <p:nvSpPr>
          <p:cNvPr id="28" name="Shape 22"/>
          <p:cNvSpPr/>
          <p:nvPr/>
        </p:nvSpPr>
        <p:spPr>
          <a:xfrm>
            <a:off x="4279392" y="3502152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4535424" y="3776472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30" name="Text 24"/>
          <p:cNvSpPr/>
          <p:nvPr/>
        </p:nvSpPr>
        <p:spPr>
          <a:xfrm>
            <a:off x="4535424" y="377647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2000" dirty="0"/>
          </a:p>
        </p:txBody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8040" y="3813048"/>
            <a:ext cx="420624" cy="420624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4535424" y="4416552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Ячейки + compute</a:t>
            </a:r>
            <a:endParaRPr lang="en-US" sz="1500" dirty="0"/>
          </a:p>
        </p:txBody>
      </p:sp>
      <p:sp>
        <p:nvSpPr>
          <p:cNvPr id="33" name="Text 26"/>
          <p:cNvSpPr/>
          <p:nvPr/>
        </p:nvSpPr>
        <p:spPr>
          <a:xfrm>
            <a:off x="4535424" y="4764024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Регистрация cells, ввод хостов, host aggregates</a:t>
            </a:r>
            <a:endParaRPr lang="en-US" sz="1080" dirty="0"/>
          </a:p>
        </p:txBody>
      </p:sp>
      <p:sp>
        <p:nvSpPr>
          <p:cNvPr id="34" name="Shape 27"/>
          <p:cNvSpPr/>
          <p:nvPr/>
        </p:nvSpPr>
        <p:spPr>
          <a:xfrm>
            <a:off x="8010144" y="3502152"/>
            <a:ext cx="361188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35" name="Shape 28"/>
          <p:cNvSpPr/>
          <p:nvPr/>
        </p:nvSpPr>
        <p:spPr>
          <a:xfrm>
            <a:off x="8266176" y="3776472"/>
            <a:ext cx="548640" cy="548640"/>
          </a:xfrm>
          <a:prstGeom prst="ellipse">
            <a:avLst/>
          </a:prstGeom>
          <a:solidFill>
            <a:srgbClr val="16233D"/>
          </a:solidFill>
          <a:ln/>
        </p:spPr>
      </p:sp>
      <p:sp>
        <p:nvSpPr>
          <p:cNvPr id="36" name="Text 29"/>
          <p:cNvSpPr/>
          <p:nvPr/>
        </p:nvSpPr>
        <p:spPr>
          <a:xfrm>
            <a:off x="8266176" y="377647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2000" dirty="0"/>
          </a:p>
        </p:txBody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08792" y="3813048"/>
            <a:ext cx="420624" cy="420624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8266176" y="4416552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Портал + ИБ</a:t>
            </a:r>
            <a:endParaRPr lang="en-US" sz="1500" dirty="0"/>
          </a:p>
        </p:txBody>
      </p:sp>
      <p:sp>
        <p:nvSpPr>
          <p:cNvPr id="39" name="Text 31"/>
          <p:cNvSpPr/>
          <p:nvPr/>
        </p:nvSpPr>
        <p:spPr>
          <a:xfrm>
            <a:off x="8266176" y="4764024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108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Skyline, KMS/Barbican, аудит, подпись операций</a:t>
            </a:r>
            <a:endParaRPr lang="en-US" sz="1080" dirty="0"/>
          </a:p>
        </p:txBody>
      </p:sp>
      <p:sp>
        <p:nvSpPr>
          <p:cNvPr id="40" name="Text 32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41" name="Text 33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ВЫСОКАЯ ДОСТУПНОСТЬ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Резервирование заложено на каждом слое</a:t>
            </a:r>
            <a:endParaRPr lang="en-US" sz="3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600200"/>
          <a:ext cx="11064240" cy="914400"/>
        </p:xfrm>
        <a:graphic>
          <a:graphicData uri="http://schemas.openxmlformats.org/drawingml/2006/table">
            <a:tbl>
              <a:tblPr/>
              <a:tblGrid>
                <a:gridCol w="2743200"/>
                <a:gridCol w="4160520"/>
                <a:gridCol w="4160520"/>
              </a:tblGrid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Слой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3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Механизм HA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33D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Отказ одного узла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33D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B243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API-эндпоинты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E5E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HAProxy + Keepalived (VIP)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C6B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Запросы уходят на живые backend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B243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База данных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E5E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Galera, синхронная репликация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C6B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Кворум при 3+ узлах, запись продолжается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B243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Шина сообщений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E5E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Кластер RabbitMQ, durable-очереди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C6B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Очереди доступны на оставшихся узлах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B243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Хранение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E5E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Ceph, репликация / erasure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C6B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Данные доступны, ребалансировка без простоя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F8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50" b="1" dirty="0">
                          <a:solidFill>
                            <a:srgbClr val="1B243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Сеть</a:t>
                      </a:r>
                      <a:endParaRPr lang="en-US" sz="12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2E5E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OVN распределённый, дубль шлюзов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5C6B8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Трафик переключается на резервный путь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101600" marR="101600" marT="50800" marB="50800" anchor="ctr">
                    <a:lnL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CE5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548640" y="5212080"/>
            <a:ext cx="11064240" cy="868680"/>
          </a:xfrm>
          <a:prstGeom prst="roundRect">
            <a:avLst>
              <a:gd name="adj" fmla="val 10526"/>
            </a:avLst>
          </a:prstGeom>
          <a:solidFill>
            <a:srgbClr val="29B5A8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5440680"/>
            <a:ext cx="41148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417320" y="5212080"/>
            <a:ext cx="9966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Инвариант: отказ любого одиночного компонента не приводит к простою клиентов (N+1 на каждом слое).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623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БЕЗОПАСНОЕ ОБСЛУЖИВАНИЕ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Обслуживание узла без простоя клиентов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920240"/>
            <a:ext cx="2606040" cy="2514600"/>
          </a:xfrm>
          <a:prstGeom prst="roundRect">
            <a:avLst>
              <a:gd name="adj" fmla="val 3273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485900" y="2194560"/>
            <a:ext cx="731520" cy="731520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59636" y="2368296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31520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685800" y="310896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Режим обслуживания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749808" y="3611880"/>
            <a:ext cx="22037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Планировщик прекращает размещать новые ВМ на узле</a:t>
            </a:r>
            <a:endParaRPr lang="en-US" sz="1100" dirty="0"/>
          </a:p>
        </p:txBody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680" y="2971800"/>
            <a:ext cx="201168" cy="201168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337560" y="1920240"/>
            <a:ext cx="2606040" cy="2514600"/>
          </a:xfrm>
          <a:prstGeom prst="roundRect">
            <a:avLst>
              <a:gd name="adj" fmla="val 3273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4274820" y="2194560"/>
            <a:ext cx="731520" cy="731520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8556" y="2368296"/>
            <a:ext cx="384048" cy="38404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520440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3474720" y="310896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Живая миграция</a:t>
            </a:r>
            <a:endParaRPr lang="en-US" sz="1450" dirty="0"/>
          </a:p>
        </p:txBody>
      </p:sp>
      <p:sp>
        <p:nvSpPr>
          <p:cNvPr id="16" name="Text 11"/>
          <p:cNvSpPr/>
          <p:nvPr/>
        </p:nvSpPr>
        <p:spPr>
          <a:xfrm>
            <a:off x="3538728" y="3611880"/>
            <a:ext cx="22037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ВМ переносятся на соседние узлы ячейки без простоя</a:t>
            </a:r>
            <a:endParaRPr lang="en-US" sz="11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971800"/>
            <a:ext cx="201168" cy="201168"/>
          </a:xfrm>
          <a:prstGeom prst="rect">
            <a:avLst/>
          </a:prstGeom>
        </p:spPr>
      </p:pic>
      <p:sp>
        <p:nvSpPr>
          <p:cNvPr id="18" name="Shape 12"/>
          <p:cNvSpPr/>
          <p:nvPr/>
        </p:nvSpPr>
        <p:spPr>
          <a:xfrm>
            <a:off x="6126480" y="1920240"/>
            <a:ext cx="2606040" cy="2514600"/>
          </a:xfrm>
          <a:prstGeom prst="roundRect">
            <a:avLst>
              <a:gd name="adj" fmla="val 3273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9" name="Shape 13"/>
          <p:cNvSpPr/>
          <p:nvPr/>
        </p:nvSpPr>
        <p:spPr>
          <a:xfrm>
            <a:off x="7063740" y="2194560"/>
            <a:ext cx="731520" cy="731520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7476" y="2368296"/>
            <a:ext cx="384048" cy="384048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309360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800" dirty="0"/>
          </a:p>
        </p:txBody>
      </p:sp>
      <p:sp>
        <p:nvSpPr>
          <p:cNvPr id="22" name="Text 15"/>
          <p:cNvSpPr/>
          <p:nvPr/>
        </p:nvSpPr>
        <p:spPr>
          <a:xfrm>
            <a:off x="6263640" y="310896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Обслуживание</a:t>
            </a:r>
            <a:endParaRPr lang="en-US" sz="1450" dirty="0"/>
          </a:p>
        </p:txBody>
      </p:sp>
      <p:sp>
        <p:nvSpPr>
          <p:cNvPr id="23" name="Text 16"/>
          <p:cNvSpPr/>
          <p:nvPr/>
        </p:nvSpPr>
        <p:spPr>
          <a:xfrm>
            <a:off x="6327648" y="3611880"/>
            <a:ext cx="22037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Патчинг, замена компонентов, обновление при нулевой нагрузке</a:t>
            </a:r>
            <a:endParaRPr lang="en-US" sz="1100" dirty="0"/>
          </a:p>
        </p:txBody>
      </p:sp>
      <p:pic>
        <p:nvPicPr>
          <p:cNvPr id="24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2520" y="2971800"/>
            <a:ext cx="201168" cy="201168"/>
          </a:xfrm>
          <a:prstGeom prst="rect">
            <a:avLst/>
          </a:prstGeom>
        </p:spPr>
      </p:pic>
      <p:sp>
        <p:nvSpPr>
          <p:cNvPr id="25" name="Shape 17"/>
          <p:cNvSpPr/>
          <p:nvPr/>
        </p:nvSpPr>
        <p:spPr>
          <a:xfrm>
            <a:off x="8915400" y="1920240"/>
            <a:ext cx="2606040" cy="2514600"/>
          </a:xfrm>
          <a:prstGeom prst="roundRect">
            <a:avLst>
              <a:gd name="adj" fmla="val 3273"/>
            </a:avLst>
          </a:prstGeom>
          <a:solidFill>
            <a:srgbClr val="20335A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6" name="Shape 18"/>
          <p:cNvSpPr/>
          <p:nvPr/>
        </p:nvSpPr>
        <p:spPr>
          <a:xfrm>
            <a:off x="9852660" y="2194560"/>
            <a:ext cx="731520" cy="731520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7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26396" y="2368296"/>
            <a:ext cx="384048" cy="384048"/>
          </a:xfrm>
          <a:prstGeom prst="rect">
            <a:avLst/>
          </a:prstGeom>
        </p:spPr>
      </p:pic>
      <p:sp>
        <p:nvSpPr>
          <p:cNvPr id="28" name="Text 19"/>
          <p:cNvSpPr/>
          <p:nvPr/>
        </p:nvSpPr>
        <p:spPr>
          <a:xfrm>
            <a:off x="9098280" y="214884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9B5A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800" dirty="0"/>
          </a:p>
        </p:txBody>
      </p:sp>
      <p:sp>
        <p:nvSpPr>
          <p:cNvPr id="29" name="Text 20"/>
          <p:cNvSpPr/>
          <p:nvPr/>
        </p:nvSpPr>
        <p:spPr>
          <a:xfrm>
            <a:off x="9052560" y="310896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Возврат в пул</a:t>
            </a:r>
            <a:endParaRPr lang="en-US" sz="1450" dirty="0"/>
          </a:p>
        </p:txBody>
      </p:sp>
      <p:sp>
        <p:nvSpPr>
          <p:cNvPr id="30" name="Text 21"/>
          <p:cNvSpPr/>
          <p:nvPr/>
        </p:nvSpPr>
        <p:spPr>
          <a:xfrm>
            <a:off x="9116568" y="3611880"/>
            <a:ext cx="2203704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Проверка и ребалансировка нагрузки</a:t>
            </a:r>
            <a:endParaRPr lang="en-US" sz="1100" dirty="0"/>
          </a:p>
        </p:txBody>
      </p:sp>
      <p:sp>
        <p:nvSpPr>
          <p:cNvPr id="31" name="Text 22"/>
          <p:cNvSpPr/>
          <p:nvPr/>
        </p:nvSpPr>
        <p:spPr>
          <a:xfrm>
            <a:off x="548640" y="4846320"/>
            <a:ext cx="11064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plane обновляется rolling-методом: 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любой момент обновляется не более одного узла HA-группы; API остаётся доступным. Ячейки обновляются независимо.</a:t>
            </a:r>
            <a:endParaRPr lang="en-US" sz="1400" dirty="0"/>
          </a:p>
        </p:txBody>
      </p:sp>
      <p:sp>
        <p:nvSpPr>
          <p:cNvPr id="32" name="Text 23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3" name="Text 24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9B5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БЕЗОПАСНОСТЬ И КОМПЛАЕНС РК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110642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4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Встроена в архитектуру, не добавлена сверху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04672" y="176479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0976" y="1911096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74650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Идентификация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822960" y="24414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Keystone, домены и проекты, MFA для админдоступа, RBAC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4279392" y="1508760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35424" y="176479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1728" y="1911096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239512" y="174650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Сеть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4553712" y="24414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Микросегментация OVN ACL, изоляция арендаторов в оверлее</a:t>
            </a:r>
            <a:endParaRPr lang="en-US" sz="1150" dirty="0"/>
          </a:p>
        </p:txBody>
      </p:sp>
      <p:sp>
        <p:nvSpPr>
          <p:cNvPr id="14" name="Shape 10"/>
          <p:cNvSpPr/>
          <p:nvPr/>
        </p:nvSpPr>
        <p:spPr>
          <a:xfrm>
            <a:off x="8010144" y="1508760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8266176" y="1764792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0" y="1911096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8970264" y="1746504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Данные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8284464" y="2441448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Шифрование томов (Barbican+KMS), объектов и резервных копий</a:t>
            </a:r>
            <a:endParaRPr lang="en-US" sz="1150" dirty="0"/>
          </a:p>
        </p:txBody>
      </p:sp>
      <p:sp>
        <p:nvSpPr>
          <p:cNvPr id="19" name="Shape 14"/>
          <p:cNvSpPr/>
          <p:nvPr/>
        </p:nvSpPr>
        <p:spPr>
          <a:xfrm>
            <a:off x="548640" y="3438144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804672" y="3694176"/>
            <a:ext cx="566928" cy="566928"/>
          </a:xfrm>
          <a:prstGeom prst="ellipse">
            <a:avLst/>
          </a:prstGeom>
          <a:solidFill>
            <a:srgbClr val="29B5A8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0976" y="3840480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08760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822960" y="4370832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Неизменяемый аудит-трейл, централизованный сбор и хранение</a:t>
            </a:r>
            <a:endParaRPr lang="en-US" sz="1150" dirty="0"/>
          </a:p>
        </p:txBody>
      </p:sp>
      <p:sp>
        <p:nvSpPr>
          <p:cNvPr id="24" name="Shape 18"/>
          <p:cNvSpPr/>
          <p:nvPr/>
        </p:nvSpPr>
        <p:spPr>
          <a:xfrm>
            <a:off x="4279392" y="3438144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4535424" y="3694176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1728" y="3840480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5239512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НБРК / АРРФР / PCI</a:t>
            </a:r>
            <a:endParaRPr lang="en-US" sz="1500" dirty="0"/>
          </a:p>
        </p:txBody>
      </p:sp>
      <p:sp>
        <p:nvSpPr>
          <p:cNvPr id="28" name="Text 21"/>
          <p:cNvSpPr/>
          <p:nvPr/>
        </p:nvSpPr>
        <p:spPr>
          <a:xfrm>
            <a:off x="4553712" y="4370832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Изоляция платёжного сегмента в отдельной зоне доступности</a:t>
            </a:r>
            <a:endParaRPr lang="en-US" sz="1150" dirty="0"/>
          </a:p>
        </p:txBody>
      </p:sp>
      <p:sp>
        <p:nvSpPr>
          <p:cNvPr id="29" name="Shape 22"/>
          <p:cNvSpPr/>
          <p:nvPr/>
        </p:nvSpPr>
        <p:spPr>
          <a:xfrm>
            <a:off x="8010144" y="3438144"/>
            <a:ext cx="3611880" cy="1783080"/>
          </a:xfrm>
          <a:prstGeom prst="roundRect">
            <a:avLst>
              <a:gd name="adj" fmla="val 4615"/>
            </a:avLst>
          </a:prstGeom>
          <a:solidFill>
            <a:srgbClr val="FFFFFF"/>
          </a:solidFill>
          <a:ln/>
          <a:effectLst>
            <a:outerShdw sx="100000" sy="100000" kx="0" ky="0" algn="bl" rotWithShape="0" blurRad="114300" dist="38100" dir="5400000">
              <a:srgbClr val="0A1322">
                <a:alpha val="18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8266176" y="3694176"/>
            <a:ext cx="566928" cy="566928"/>
          </a:xfrm>
          <a:prstGeom prst="ellipse">
            <a:avLst/>
          </a:prstGeom>
          <a:solidFill>
            <a:srgbClr val="E8A93B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12480" y="3840480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8970264" y="3675888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24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НУЦ РК / KalkanCrypt</a:t>
            </a:r>
            <a:endParaRPr lang="en-US" sz="1500" dirty="0"/>
          </a:p>
        </p:txBody>
      </p:sp>
      <p:sp>
        <p:nvSpPr>
          <p:cNvPr id="33" name="Text 25"/>
          <p:cNvSpPr/>
          <p:nvPr/>
        </p:nvSpPr>
        <p:spPr>
          <a:xfrm>
            <a:off x="8284464" y="4370832"/>
            <a:ext cx="3063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4000"/>
              </a:lnSpc>
              <a:buNone/>
            </a:pPr>
            <a:r>
              <a:rPr lang="en-US" sz="115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Квалифицированная подпись операций, локализация данных в РК</a:t>
            </a:r>
            <a:endParaRPr lang="en-US" sz="1150" dirty="0"/>
          </a:p>
        </p:txBody>
      </p:sp>
      <p:sp>
        <p:nvSpPr>
          <p:cNvPr id="34" name="Text 26"/>
          <p:cNvSpPr/>
          <p:nvPr/>
        </p:nvSpPr>
        <p:spPr>
          <a:xfrm>
            <a:off x="548640" y="6455664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Облачная платформа IaaS · Защита проекта</a:t>
            </a:r>
            <a:endParaRPr lang="en-US" sz="900" dirty="0"/>
          </a:p>
        </p:txBody>
      </p:sp>
      <p:sp>
        <p:nvSpPr>
          <p:cNvPr id="35" name="Text 27"/>
          <p:cNvSpPr/>
          <p:nvPr/>
        </p:nvSpPr>
        <p:spPr>
          <a:xfrm>
            <a:off x="11338560" y="6455664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C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Защита проекта: облачная платформа IaaS</dc:title>
  <dc:subject>PptxGenJS Presentation</dc:subject>
  <dc:creator>Проектный офис IaaS</dc:creator>
  <cp:lastModifiedBy>Проектный офис IaaS</cp:lastModifiedBy>
  <cp:revision>1</cp:revision>
  <dcterms:created xsi:type="dcterms:W3CDTF">2026-06-10T04:03:55Z</dcterms:created>
  <dcterms:modified xsi:type="dcterms:W3CDTF">2026-06-10T04:03:55Z</dcterms:modified>
</cp:coreProperties>
</file>